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0"/>
  </p:notesMasterIdLst>
  <p:sldIdLst>
    <p:sldId id="256" r:id="rId2"/>
    <p:sldId id="2786" r:id="rId3"/>
    <p:sldId id="2783" r:id="rId4"/>
    <p:sldId id="2784" r:id="rId5"/>
    <p:sldId id="2785" r:id="rId6"/>
    <p:sldId id="2703" r:id="rId7"/>
    <p:sldId id="2704" r:id="rId8"/>
    <p:sldId id="2705" r:id="rId9"/>
    <p:sldId id="589" r:id="rId10"/>
    <p:sldId id="2702" r:id="rId11"/>
    <p:sldId id="2708" r:id="rId12"/>
    <p:sldId id="2709" r:id="rId13"/>
    <p:sldId id="2710" r:id="rId14"/>
    <p:sldId id="416" r:id="rId15"/>
    <p:sldId id="417" r:id="rId16"/>
    <p:sldId id="2676" r:id="rId17"/>
    <p:sldId id="2677" r:id="rId18"/>
    <p:sldId id="802" r:id="rId19"/>
    <p:sldId id="590" r:id="rId20"/>
    <p:sldId id="2769" r:id="rId21"/>
    <p:sldId id="2770" r:id="rId22"/>
    <p:sldId id="2771" r:id="rId23"/>
    <p:sldId id="2772" r:id="rId24"/>
    <p:sldId id="2773" r:id="rId25"/>
    <p:sldId id="2782" r:id="rId26"/>
    <p:sldId id="2774" r:id="rId27"/>
    <p:sldId id="2775" r:id="rId28"/>
    <p:sldId id="2776" r:id="rId29"/>
    <p:sldId id="2777" r:id="rId30"/>
    <p:sldId id="2778" r:id="rId31"/>
    <p:sldId id="2779" r:id="rId32"/>
    <p:sldId id="2780" r:id="rId33"/>
    <p:sldId id="2781" r:id="rId34"/>
    <p:sldId id="492" r:id="rId35"/>
    <p:sldId id="684" r:id="rId36"/>
    <p:sldId id="453" r:id="rId37"/>
    <p:sldId id="473" r:id="rId38"/>
    <p:sldId id="474" r:id="rId39"/>
    <p:sldId id="454" r:id="rId40"/>
    <p:sldId id="455" r:id="rId41"/>
    <p:sldId id="703" r:id="rId42"/>
    <p:sldId id="496" r:id="rId43"/>
    <p:sldId id="261" r:id="rId44"/>
    <p:sldId id="685" r:id="rId45"/>
    <p:sldId id="493" r:id="rId46"/>
    <p:sldId id="419" r:id="rId47"/>
    <p:sldId id="420" r:id="rId48"/>
    <p:sldId id="495" r:id="rId49"/>
    <p:sldId id="680" r:id="rId50"/>
    <p:sldId id="497" r:id="rId51"/>
    <p:sldId id="498" r:id="rId52"/>
    <p:sldId id="477" r:id="rId53"/>
    <p:sldId id="436" r:id="rId54"/>
    <p:sldId id="444" r:id="rId55"/>
    <p:sldId id="699" r:id="rId56"/>
    <p:sldId id="681" r:id="rId57"/>
    <p:sldId id="461" r:id="rId58"/>
    <p:sldId id="462" r:id="rId59"/>
    <p:sldId id="506" r:id="rId60"/>
    <p:sldId id="464" r:id="rId61"/>
    <p:sldId id="480" r:id="rId62"/>
    <p:sldId id="481" r:id="rId63"/>
    <p:sldId id="465" r:id="rId64"/>
    <p:sldId id="423" r:id="rId65"/>
    <p:sldId id="424" r:id="rId66"/>
    <p:sldId id="482" r:id="rId67"/>
    <p:sldId id="2688" r:id="rId68"/>
    <p:sldId id="2744" r:id="rId69"/>
    <p:sldId id="2745" r:id="rId70"/>
    <p:sldId id="2746" r:id="rId71"/>
    <p:sldId id="2747" r:id="rId72"/>
    <p:sldId id="2787" r:id="rId73"/>
    <p:sldId id="2748" r:id="rId74"/>
    <p:sldId id="2749" r:id="rId75"/>
    <p:sldId id="502" r:id="rId76"/>
    <p:sldId id="504" r:id="rId77"/>
    <p:sldId id="505" r:id="rId78"/>
    <p:sldId id="503" r:id="rId79"/>
    <p:sldId id="2765" r:id="rId80"/>
    <p:sldId id="805" r:id="rId81"/>
    <p:sldId id="2689" r:id="rId82"/>
    <p:sldId id="2690" r:id="rId83"/>
    <p:sldId id="2662" r:id="rId84"/>
    <p:sldId id="307" r:id="rId85"/>
    <p:sldId id="2715" r:id="rId86"/>
    <p:sldId id="2718" r:id="rId87"/>
    <p:sldId id="2719" r:id="rId88"/>
    <p:sldId id="2720" r:id="rId89"/>
    <p:sldId id="2717" r:id="rId90"/>
    <p:sldId id="2663" r:id="rId91"/>
    <p:sldId id="779" r:id="rId92"/>
    <p:sldId id="306" r:id="rId93"/>
    <p:sldId id="2672" r:id="rId94"/>
    <p:sldId id="2691" r:id="rId95"/>
    <p:sldId id="2692" r:id="rId96"/>
    <p:sldId id="2693" r:id="rId97"/>
    <p:sldId id="803" r:id="rId98"/>
    <p:sldId id="2700" r:id="rId99"/>
    <p:sldId id="2764" r:id="rId100"/>
    <p:sldId id="2751" r:id="rId101"/>
    <p:sldId id="2752" r:id="rId102"/>
    <p:sldId id="2753" r:id="rId103"/>
    <p:sldId id="2754" r:id="rId104"/>
    <p:sldId id="2755" r:id="rId105"/>
    <p:sldId id="2756" r:id="rId106"/>
    <p:sldId id="2757" r:id="rId107"/>
    <p:sldId id="2758" r:id="rId108"/>
    <p:sldId id="2759" r:id="rId109"/>
    <p:sldId id="2760" r:id="rId110"/>
    <p:sldId id="2761" r:id="rId111"/>
    <p:sldId id="2762" r:id="rId112"/>
    <p:sldId id="2763" r:id="rId113"/>
    <p:sldId id="2766" r:id="rId114"/>
    <p:sldId id="744" r:id="rId115"/>
    <p:sldId id="745" r:id="rId116"/>
    <p:sldId id="746" r:id="rId117"/>
    <p:sldId id="747" r:id="rId118"/>
    <p:sldId id="748" r:id="rId119"/>
    <p:sldId id="2653" r:id="rId120"/>
    <p:sldId id="2655" r:id="rId121"/>
    <p:sldId id="2656" r:id="rId122"/>
    <p:sldId id="2657" r:id="rId123"/>
    <p:sldId id="2658" r:id="rId124"/>
    <p:sldId id="2654" r:id="rId125"/>
    <p:sldId id="2660" r:id="rId126"/>
    <p:sldId id="2661" r:id="rId127"/>
    <p:sldId id="2659" r:id="rId128"/>
    <p:sldId id="2652" r:id="rId129"/>
    <p:sldId id="743" r:id="rId130"/>
    <p:sldId id="268" r:id="rId131"/>
    <p:sldId id="2767" r:id="rId132"/>
    <p:sldId id="750" r:id="rId133"/>
    <p:sldId id="754" r:id="rId134"/>
    <p:sldId id="755" r:id="rId135"/>
    <p:sldId id="751" r:id="rId136"/>
    <p:sldId id="752" r:id="rId137"/>
    <p:sldId id="2694" r:id="rId138"/>
    <p:sldId id="2695" r:id="rId139"/>
    <p:sldId id="2768" r:id="rId140"/>
    <p:sldId id="771" r:id="rId141"/>
    <p:sldId id="2647" r:id="rId142"/>
    <p:sldId id="2648" r:id="rId143"/>
    <p:sldId id="2649" r:id="rId144"/>
    <p:sldId id="767" r:id="rId145"/>
    <p:sldId id="768" r:id="rId146"/>
    <p:sldId id="769" r:id="rId147"/>
    <p:sldId id="770" r:id="rId148"/>
    <p:sldId id="772" r:id="rId149"/>
    <p:sldId id="592" r:id="rId150"/>
    <p:sldId id="707" r:id="rId151"/>
    <p:sldId id="708" r:id="rId152"/>
    <p:sldId id="593" r:id="rId153"/>
    <p:sldId id="595" r:id="rId154"/>
    <p:sldId id="596" r:id="rId155"/>
    <p:sldId id="597" r:id="rId156"/>
    <p:sldId id="598" r:id="rId157"/>
    <p:sldId id="599" r:id="rId158"/>
    <p:sldId id="709" r:id="rId159"/>
    <p:sldId id="710" r:id="rId160"/>
    <p:sldId id="601" r:id="rId161"/>
    <p:sldId id="689" r:id="rId162"/>
    <p:sldId id="696" r:id="rId163"/>
    <p:sldId id="711" r:id="rId164"/>
    <p:sldId id="258" r:id="rId165"/>
    <p:sldId id="2713" r:id="rId166"/>
    <p:sldId id="780" r:id="rId167"/>
    <p:sldId id="2798" r:id="rId168"/>
    <p:sldId id="2799" r:id="rId169"/>
    <p:sldId id="303" r:id="rId170"/>
    <p:sldId id="534" r:id="rId171"/>
    <p:sldId id="536" r:id="rId172"/>
    <p:sldId id="2699" r:id="rId173"/>
    <p:sldId id="537" r:id="rId174"/>
    <p:sldId id="581" r:id="rId175"/>
    <p:sldId id="538" r:id="rId176"/>
    <p:sldId id="539" r:id="rId177"/>
    <p:sldId id="579" r:id="rId178"/>
    <p:sldId id="540" r:id="rId179"/>
    <p:sldId id="543" r:id="rId180"/>
    <p:sldId id="541" r:id="rId181"/>
    <p:sldId id="580" r:id="rId182"/>
    <p:sldId id="582" r:id="rId183"/>
    <p:sldId id="542" r:id="rId184"/>
    <p:sldId id="2714" r:id="rId185"/>
    <p:sldId id="561" r:id="rId186"/>
    <p:sldId id="573" r:id="rId187"/>
    <p:sldId id="718" r:id="rId188"/>
    <p:sldId id="634" r:id="rId189"/>
    <p:sldId id="719" r:id="rId190"/>
    <p:sldId id="575" r:id="rId191"/>
    <p:sldId id="636" r:id="rId192"/>
    <p:sldId id="637" r:id="rId193"/>
    <p:sldId id="720" r:id="rId194"/>
    <p:sldId id="721" r:id="rId195"/>
    <p:sldId id="499" r:id="rId196"/>
    <p:sldId id="701" r:id="rId197"/>
    <p:sldId id="722" r:id="rId198"/>
    <p:sldId id="2711" r:id="rId199"/>
    <p:sldId id="723" r:id="rId200"/>
    <p:sldId id="724" r:id="rId201"/>
    <p:sldId id="725" r:id="rId202"/>
    <p:sldId id="587" r:id="rId203"/>
    <p:sldId id="658" r:id="rId204"/>
    <p:sldId id="588" r:id="rId205"/>
    <p:sldId id="616" r:id="rId206"/>
    <p:sldId id="622" r:id="rId207"/>
    <p:sldId id="628" r:id="rId208"/>
    <p:sldId id="678" r:id="rId209"/>
    <p:sldId id="679" r:id="rId210"/>
    <p:sldId id="717" r:id="rId211"/>
    <p:sldId id="2712" r:id="rId212"/>
    <p:sldId id="641" r:id="rId213"/>
    <p:sldId id="642" r:id="rId214"/>
    <p:sldId id="257" r:id="rId215"/>
    <p:sldId id="644" r:id="rId216"/>
    <p:sldId id="2673" r:id="rId217"/>
    <p:sldId id="645" r:id="rId218"/>
    <p:sldId id="728" r:id="rId219"/>
    <p:sldId id="732" r:id="rId220"/>
    <p:sldId id="2721" r:id="rId221"/>
    <p:sldId id="2722" r:id="rId222"/>
    <p:sldId id="2723" r:id="rId223"/>
    <p:sldId id="2724" r:id="rId224"/>
    <p:sldId id="2725" r:id="rId225"/>
    <p:sldId id="2726" r:id="rId226"/>
    <p:sldId id="2727" r:id="rId227"/>
    <p:sldId id="2728" r:id="rId228"/>
    <p:sldId id="2729" r:id="rId229"/>
    <p:sldId id="2730" r:id="rId230"/>
    <p:sldId id="2731" r:id="rId231"/>
    <p:sldId id="2732" r:id="rId232"/>
    <p:sldId id="2733" r:id="rId233"/>
    <p:sldId id="2734" r:id="rId234"/>
    <p:sldId id="2737" r:id="rId235"/>
    <p:sldId id="2743" r:id="rId236"/>
    <p:sldId id="2738" r:id="rId237"/>
    <p:sldId id="2739" r:id="rId238"/>
    <p:sldId id="2740" r:id="rId239"/>
    <p:sldId id="2741" r:id="rId240"/>
    <p:sldId id="2742" r:id="rId241"/>
    <p:sldId id="643" r:id="rId242"/>
    <p:sldId id="646" r:id="rId243"/>
    <p:sldId id="647" r:id="rId244"/>
    <p:sldId id="2736" r:id="rId245"/>
    <p:sldId id="653" r:id="rId246"/>
    <p:sldId id="654" r:id="rId247"/>
    <p:sldId id="655" r:id="rId248"/>
    <p:sldId id="741" r:id="rId249"/>
    <p:sldId id="793" r:id="rId250"/>
    <p:sldId id="991" r:id="rId251"/>
    <p:sldId id="2650" r:id="rId252"/>
    <p:sldId id="749" r:id="rId253"/>
    <p:sldId id="795" r:id="rId254"/>
    <p:sldId id="794" r:id="rId255"/>
    <p:sldId id="796" r:id="rId256"/>
    <p:sldId id="797" r:id="rId257"/>
    <p:sldId id="659" r:id="rId258"/>
    <p:sldId id="660" r:id="rId259"/>
    <p:sldId id="661" r:id="rId260"/>
    <p:sldId id="662" r:id="rId261"/>
    <p:sldId id="663" r:id="rId262"/>
    <p:sldId id="664" r:id="rId263"/>
    <p:sldId id="665" r:id="rId264"/>
    <p:sldId id="666" r:id="rId265"/>
    <p:sldId id="667" r:id="rId266"/>
    <p:sldId id="668" r:id="rId267"/>
    <p:sldId id="669" r:id="rId268"/>
    <p:sldId id="670" r:id="rId269"/>
    <p:sldId id="671" r:id="rId270"/>
    <p:sldId id="672" r:id="rId271"/>
    <p:sldId id="673" r:id="rId272"/>
    <p:sldId id="674" r:id="rId273"/>
    <p:sldId id="675" r:id="rId274"/>
    <p:sldId id="676" r:id="rId275"/>
    <p:sldId id="677" r:id="rId276"/>
    <p:sldId id="2664" r:id="rId277"/>
    <p:sldId id="2665" r:id="rId278"/>
    <p:sldId id="2666" r:id="rId279"/>
    <p:sldId id="2667" r:id="rId280"/>
    <p:sldId id="2707" r:id="rId281"/>
    <p:sldId id="773" r:id="rId282"/>
    <p:sldId id="774" r:id="rId283"/>
    <p:sldId id="775" r:id="rId284"/>
    <p:sldId id="776" r:id="rId285"/>
    <p:sldId id="2696" r:id="rId286"/>
    <p:sldId id="2697" r:id="rId287"/>
    <p:sldId id="2698" r:id="rId288"/>
    <p:sldId id="2701" r:id="rId2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tulkahat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ask/playground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6.jpg"/><Relationship Id="rId4" Type="http://schemas.openxmlformats.org/officeDocument/2006/relationships/image" Target="../media/image33.png"/><Relationship Id="rId9" Type="http://schemas.openxmlformats.org/officeDocument/2006/relationships/hyperlink" Target="https://icon-library.com/png/838526.html" TargetMode="Externa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svg/159422-computer-programmer" TargetMode="External"/><Relationship Id="rId4" Type="http://schemas.openxmlformats.org/officeDocument/2006/relationships/image" Target="../media/image14.sv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91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get-started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>
                <a:hlinkClick r:id="rId2"/>
              </a:rPr>
              <a:t>https://www.linkedin.com/in/atulkahate/</a:t>
            </a:r>
            <a:endParaRPr lang="en-IN" noProof="0" dirty="0"/>
          </a:p>
          <a:p>
            <a:r>
              <a:rPr lang="en-IN" dirty="0"/>
              <a:t>Course Repository: https://github.com/atulkahatecdac/agenticai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2586-830D-1DF4-DA3D-2615A8D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Agentic System Design Techniques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A100A-9D28-12AE-D861-B1AA2013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Focussed system prompts and instructions for agents</a:t>
            </a:r>
          </a:p>
          <a:p>
            <a:pPr lvl="1"/>
            <a:r>
              <a:rPr lang="en-IN" dirty="0"/>
              <a:t>Defining objectives</a:t>
            </a:r>
          </a:p>
          <a:p>
            <a:pPr lvl="1"/>
            <a:r>
              <a:rPr lang="en-IN" dirty="0"/>
              <a:t>Task specifications</a:t>
            </a:r>
          </a:p>
          <a:p>
            <a:pPr lvl="1"/>
            <a:r>
              <a:rPr lang="en-IN" dirty="0"/>
              <a:t>Contextual awareness</a:t>
            </a:r>
          </a:p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State space representation</a:t>
            </a:r>
          </a:p>
          <a:p>
            <a:pPr lvl="1"/>
            <a:r>
              <a:rPr lang="en-IN" dirty="0"/>
              <a:t>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Integration and interaction patterns</a:t>
            </a:r>
          </a:p>
          <a:p>
            <a:pPr lvl="1"/>
            <a:r>
              <a:rPr lang="en-IN" dirty="0"/>
              <a:t>Monitoring and adaptation</a:t>
            </a:r>
          </a:p>
          <a:p>
            <a:r>
              <a:rPr lang="en-IN" dirty="0"/>
              <a:t>Agent memory architecture and context management</a:t>
            </a:r>
          </a:p>
          <a:p>
            <a:pPr lvl="1"/>
            <a:r>
              <a:rPr lang="en-IN" dirty="0"/>
              <a:t>Short-term memory (Context memory)</a:t>
            </a:r>
          </a:p>
          <a:p>
            <a:pPr lvl="1"/>
            <a:r>
              <a:rPr lang="en-IN" dirty="0"/>
              <a:t>Long-term memory (Knowledgebase)</a:t>
            </a:r>
          </a:p>
          <a:p>
            <a:pPr lvl="1"/>
            <a:r>
              <a:rPr lang="en-IN" dirty="0"/>
              <a:t>Episodic memory (Interaction history)</a:t>
            </a:r>
          </a:p>
          <a:p>
            <a:pPr lvl="1"/>
            <a:r>
              <a:rPr lang="en-IN" dirty="0"/>
              <a:t>Integration with decision-making</a:t>
            </a:r>
          </a:p>
          <a:p>
            <a:r>
              <a:rPr lang="en-IN" dirty="0"/>
              <a:t>Sequential and parallel processing</a:t>
            </a:r>
          </a:p>
          <a:p>
            <a:pPr lvl="1"/>
            <a:r>
              <a:rPr lang="en-GB" dirty="0"/>
              <a:t>Sequential processing</a:t>
            </a:r>
          </a:p>
          <a:p>
            <a:pPr lvl="1"/>
            <a:r>
              <a:rPr lang="en-GB" dirty="0"/>
              <a:t>Parallel processing</a:t>
            </a:r>
          </a:p>
          <a:p>
            <a:pPr lvl="1"/>
            <a:r>
              <a:rPr lang="en-GB" dirty="0"/>
              <a:t>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30532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61A-739A-DEEB-CEE4-E49B525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Focussed system prompts and instructions for agents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A64DD4-F462-38B7-9A45-4BED3C85D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52472"/>
              </p:ext>
            </p:extLst>
          </p:nvPr>
        </p:nvGraphicFramePr>
        <p:xfrm>
          <a:off x="838200" y="1963787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321971">
                  <a:extLst>
                    <a:ext uri="{9D8B030D-6E8A-4147-A177-3AD203B41FA5}">
                      <a16:colId xmlns:a16="http://schemas.microsoft.com/office/drawing/2014/main" val="3790462377"/>
                    </a:ext>
                  </a:extLst>
                </a:gridCol>
                <a:gridCol w="3517997">
                  <a:extLst>
                    <a:ext uri="{9D8B030D-6E8A-4147-A177-3AD203B41FA5}">
                      <a16:colId xmlns:a16="http://schemas.microsoft.com/office/drawing/2014/main" val="2714640920"/>
                    </a:ext>
                  </a:extLst>
                </a:gridCol>
                <a:gridCol w="3675632">
                  <a:extLst>
                    <a:ext uri="{9D8B030D-6E8A-4147-A177-3AD203B41FA5}">
                      <a16:colId xmlns:a16="http://schemas.microsoft.com/office/drawing/2014/main" val="2364696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Focused system prompts and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Clear, role specific guidance that constrains agent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You are a travel booking agent. Only search flights and hotels. Do not suggest activities.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Defining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Explicit goals the agent must achieve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Book the cheapest flight and hotel within the user’s dates and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specifications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Precise rules and constraints for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dates, source and destination cities, maximum budget, preferred airlines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029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Contextual awareness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Using prior and current context to make better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Remember user prefers evening flights and aisle seats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8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0F2-7E91-21BD-08D1-0084665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A37E68-9250-8070-FE03-7DBB2816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542867"/>
              </p:ext>
            </p:extLst>
          </p:nvPr>
        </p:nvGraphicFramePr>
        <p:xfrm>
          <a:off x="838200" y="2263934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82142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75884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6540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State space representation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How the agent represents all possible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Current city, destination, dates, budget, seat preference, booking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modeling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models external systems and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availability, hotel inventory, pricing rules, cancellation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05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and interaction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communicates with external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Calls flight APIs, hotel APIs, payment gateway, confirmation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91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Monitoring and adaptation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reacts to changes or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Replans when prices change or a flight becomes unavailable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453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37A7-190C-3930-8B0A-C96221E4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memory architecture and context management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68A4C-A1F6-96DD-7700-2BF1B806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657337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82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5787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7757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28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term memory (Context memory)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Temporary information used during the current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Current trip request, dates, budget, selected flight 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1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Long term memory (Knowledgebase)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Persistent knowledge stored across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rules, baggage policies, loyalty program benefits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4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Episodic memory (Interaction history)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Record of past interactions and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Previous trips booked, cancellations, user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3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with 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memory influences agent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Uses past preference for aisle seats when selecting flights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92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E67-A588-3F31-6E66-C4FF1F4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and parallel processing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F21277-00CC-93E4-4F64-02EF4EFC2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658745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48562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6607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40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1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Sequential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Tasks are executed one after another in a fixed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Verify travel dates, then search flights, then book hotel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70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Parallel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Multiple tasks are executed at the same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Search flights, hotels, and car rentals simultaneously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94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Workflow optimization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Choosing the right mix of sequential and parallel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Run all searches in parallel, then sequentially confirm availability and 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9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4247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ABBA-ECAF-B3A3-88DC-7B08CC1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Trust, Safety, Ethics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69C9B-3F61-E528-BB22-7C409441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44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F833-073C-B033-CBA6-B75D7FE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Trust in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C177D-B430-915E-57D9-F360F3C6A2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727913" cy="44106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372670">
                  <a:extLst>
                    <a:ext uri="{9D8B030D-6E8A-4147-A177-3AD203B41FA5}">
                      <a16:colId xmlns:a16="http://schemas.microsoft.com/office/drawing/2014/main" val="2784335542"/>
                    </a:ext>
                  </a:extLst>
                </a:gridCol>
                <a:gridCol w="4278834">
                  <a:extLst>
                    <a:ext uri="{9D8B030D-6E8A-4147-A177-3AD203B41FA5}">
                      <a16:colId xmlns:a16="http://schemas.microsoft.com/office/drawing/2014/main" val="4098071307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093709845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it matters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8279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Reliability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believe the system works consistently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agent always shows accurate prices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04983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Transparency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should understand how decisions are made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Agent explains why a flight was recommended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3107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Accuracy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Incorrect outputs reduce confidence quickly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Wrong visa requirement breaks user trust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83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Safety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Prevents harmful or risky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AI avoids unsafe travel routes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5707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Accountability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Clear responsibility for decisions and actions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Logs show which agent booked the ticket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0302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Privacy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feel their data is protected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Passport details are securely handled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842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User adoption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 drives continued usage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reuse the same AI travel assistant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457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Human oversight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Builds confidence through control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User confirms payment before booking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48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200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A12-2FE9-3CF3-C888-5102001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for Establishing Trust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D1AC96-6CB4-0F46-D894-684523565B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0146" y="1809098"/>
          <a:ext cx="11656856" cy="436314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914214">
                  <a:extLst>
                    <a:ext uri="{9D8B030D-6E8A-4147-A177-3AD203B41FA5}">
                      <a16:colId xmlns:a16="http://schemas.microsoft.com/office/drawing/2014/main" val="274896005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1250335040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424226404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93521898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862775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Transparency and explainability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explains how and why decisions are made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can understand and trust outcomes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agent explains why one flight is cheaper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95675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Dealing with uncertainty and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recognizes uncertainty and reduces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Prevents misleading or unfair decisions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flags low confidence in hotel ratings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73386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Effective output communication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Results are clear and easy to understand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Reduces confusion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Itinerary shown in simple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3770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User control and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decide what actions the AI can take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Maintains autonomy and trust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 approves booking before payment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4423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Ethical development and responsibility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System follows ethical and legal guidelines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Avoids harm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AI refuses to store passport data without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75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66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ADCE-58AC-5606-3B58-A923647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Transparency and Explainability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7919B-41BF-9EE4-4C05-0C562C7505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769" y="1802234"/>
          <a:ext cx="10569152" cy="438876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42288">
                  <a:extLst>
                    <a:ext uri="{9D8B030D-6E8A-4147-A177-3AD203B41FA5}">
                      <a16:colId xmlns:a16="http://schemas.microsoft.com/office/drawing/2014/main" val="1023566606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90236458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180715604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6585166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Approach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What it means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How to implement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2041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Model interpretability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Make model logic understandable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simple models or interpretable features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Travel agent shows scoring formula for flight ranking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721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traceability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Track every step leading to output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Maintain logs of inputs, actions, and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Record why a hotel was recommended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7949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Explainable outputs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human-readable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Summarize analysis, highlight key factors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"Flight chosen because lower price and preferred airline"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46313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Visualizations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Graphically show model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Charts, heatmaps, dashboards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Show price trends and anomaly detection for stocks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166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User feedback loops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Allow users to question AI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Provide mechanisms to ask "why"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User asks why a flight is not available, AI explains constraints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43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3A21-6B71-67C4-151E-643458B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Uncertainty and Bias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27346-D61B-2021-43DE-F82E555DF8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551" y="1825625"/>
          <a:ext cx="11049584" cy="435133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62396">
                  <a:extLst>
                    <a:ext uri="{9D8B030D-6E8A-4147-A177-3AD203B41FA5}">
                      <a16:colId xmlns:a16="http://schemas.microsoft.com/office/drawing/2014/main" val="3185227822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309596305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4056090741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1204878142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What it means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How to implement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159562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Uncertainty estimation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Quantify confidence in predictions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 probability scores, confidence intervals, or ensemble models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Travel agent indicates 70% chance a flight price will remain the same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68565"/>
                  </a:ext>
                </a:extLst>
              </a:tr>
              <a:tr h="992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detection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Identify systematic errors favoring or disfavoring certain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Analyze historical data for imbalance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AI flags hotel recommendations favoring certain chains due to biased ratings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6299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mitigation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Correct or reduce detected biases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Reweight training data, normalize features, or post-process outputs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Adjust hotel ranking to fairly represent all options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003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Scenario analysis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Simulate possible outcomes under uncertainty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Run multiple simulations or Monte Carlo methods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Show price variations for flights over the next 7 days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75301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User awareness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Inform users about uncertainty and limitations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Display warnings or probability ranges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"Flight availability may change, prices are estimates"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3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E052-CAB0-7612-B119-23992441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Safety Considerations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C3F1E7-CFA4-9EF9-5E0B-91E4C1981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967" y="1808834"/>
          <a:ext cx="11405568" cy="43639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1392">
                  <a:extLst>
                    <a:ext uri="{9D8B030D-6E8A-4147-A177-3AD203B41FA5}">
                      <a16:colId xmlns:a16="http://schemas.microsoft.com/office/drawing/2014/main" val="393947283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3492920225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11481537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8249028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Risk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mitigate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56169"/>
                  </a:ext>
                </a:extLst>
              </a:tr>
              <a:tr h="104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Adversarial attacks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Malicious inputs designed to trick AI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 validation, robust model training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agent manipulated with fake flight codes to suggest non-existent flights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46426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and discrimination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produces unfair or unequal outcomes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detection, fair data, regular audits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Certain airlines or hotels consistently ranked lower due to biased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4129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Misinformation and hallucination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outputs false or fabricated information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Fact-checking, grounding outputs in trusted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suggests a non-existent flight or hotel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49854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Data privacy violations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Unauthorized use or exposure of sensitive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Encryption, access control, compliance with GDPR/CCPA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User’s passport or payment info leaked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110921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Intellectual property (IPR) risks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generates content infringing on copyright or trade secrets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IP filters, content review, licensing checks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AI generates a copyrighted hotel review in its report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4721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F438-01BE-60A0-F25D-760B4989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Ensuring Safe and Responsible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1D1464-7C45-4783-67E4-FE3444D31F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122" y="1378895"/>
          <a:ext cx="10783756" cy="534979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95939">
                  <a:extLst>
                    <a:ext uri="{9D8B030D-6E8A-4147-A177-3AD203B41FA5}">
                      <a16:colId xmlns:a16="http://schemas.microsoft.com/office/drawing/2014/main" val="2833947113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4116079381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578427340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1890365166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implement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63243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Governance and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Establish rules and accountability for AI use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Define ethical guidelines, compliance checks, internal review boards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AI must follow data protection and fairness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799076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Model validation and testing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AI performs correctly and safely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Test models on diverse datasets, simulate edge cases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Check flight recommendations across multiple regions and user preferences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86068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Bias and fairness monitoring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Continuously detect and reduce bias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Audits, fairness metrics, corrective algorithms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hotel rankings are not skewed towards particular chains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2143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Transparency and explainability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Make decisions understandable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Provide reasoning, logs, and visualizations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explains why a flight or hotel was recommended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44564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Privacy and security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Protect sensitive user data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Encryption, access control, anonymization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payment details and passport info are encrypted and never logged in plain text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21454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Human oversight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Allow human intervention and approval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Include review steps, override mechanisms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confirms booking before payment completion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79519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Continuous monitoring and adaptation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Update models based on new data and risks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Track errors, update policies, retrain responsibly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Detect sudden price spikes or fraudulent listings and alert users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56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030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E21-A1BE-E951-F66E-37A0AE09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Ethical Guidelines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D0B9F0-5675-1A9E-699D-B218E21A54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4451" y="1825625"/>
          <a:ext cx="11119384" cy="48871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79846">
                  <a:extLst>
                    <a:ext uri="{9D8B030D-6E8A-4147-A177-3AD203B41FA5}">
                      <a16:colId xmlns:a16="http://schemas.microsoft.com/office/drawing/2014/main" val="305859979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4235717941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43417928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00528706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Principle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How to implement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6528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Human-centric design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prioritizes human well-being and usability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Design interfaces and workflows around user needs and safety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booking AI guides users, avoids confusing outputs, and supports decision-making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09886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Accountability and responsibility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Clear assignment of roles for AI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Maintain logs, audit trails, and define responsible teams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Team responsible for flight recommendations can trace decisions and correct errors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56736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Privacy and data protection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Respect user data and comply with laws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Encrypt sensitive data, anonymize, follow GDPR/CCPA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Passport, payment, and personal travel preferences are securely stored and processed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8758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Involvement of diverse stakeholders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Include multiple perspectives in design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Collaborate with users, domain experts, ethicists, and regulators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User groups from different regions validate AI fairness in flight/hotel recommendations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58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FEA5-09D8-6786-5563-11CC212E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365C8-D961-3A57-05C4-D4B0DDB9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1956-55E2-8E8F-B2F0-3AA6E097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7681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2244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#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Control model personality and style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194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2836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36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778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93511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https://platform.openai.com/agent-builder/edit?version=draftandworkflow=wf_69560aa66a588190ad36e11802e4954904d79d8565432c4a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7959124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7955385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/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546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500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23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083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582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93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186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1E28-898E-9851-C51A-398AB61E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2BCDB-9329-F69A-C2D9-C81E5515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9AE9-F9F4-609C-85AA-A5F84C10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836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30609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  <a:endParaRPr lang="en-GB" sz="16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Recording agent memory and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Track token usage and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Debug tools and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Reliability and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796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/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991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Step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1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/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1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Name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LANGCHAIN_PROJECT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6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9750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1839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BDDD-3E89-D607-F643-BB492BDA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B95CEE-A6F5-9037-D313-5D855DD7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5984-6159-909F-96E5-F511C9DC5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2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417117"/>
              </p:ext>
            </p:extLst>
          </p:nvPr>
        </p:nvGraphicFramePr>
        <p:xfrm>
          <a:off x="474651" y="1539940"/>
          <a:ext cx="11461410" cy="43924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12708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9248702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20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Popular Examples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GPT-5</a:t>
                      </a:r>
                      <a:r>
                        <a:rPr lang="en-IN" sz="1600" noProof="0" dirty="0"/>
                        <a:t> (OpenAI) , </a:t>
                      </a:r>
                      <a:r>
                        <a:rPr lang="en-IN" sz="1600" b="1" noProof="0" dirty="0" err="1"/>
                        <a:t>LLaMA</a:t>
                      </a:r>
                      <a:r>
                        <a:rPr lang="en-IN" sz="1600" noProof="0" dirty="0"/>
                        <a:t> (Meta) , </a:t>
                      </a:r>
                      <a:r>
                        <a:rPr lang="en-IN" sz="1600" b="1" noProof="0" dirty="0"/>
                        <a:t>Claude</a:t>
                      </a:r>
                      <a:r>
                        <a:rPr lang="en-IN" sz="1600" noProof="0" dirty="0"/>
                        <a:t> (Anthropic), </a:t>
                      </a:r>
                      <a:r>
                        <a:rPr lang="en-IN" sz="1600" b="1" noProof="0" dirty="0"/>
                        <a:t>Gemini</a:t>
                      </a:r>
                      <a:r>
                        <a:rPr lang="en-IN" sz="1600" noProof="0" dirty="0"/>
                        <a:t> (Google DeepMind), </a:t>
                      </a:r>
                      <a:r>
                        <a:rPr lang="en-IN" sz="1600" b="1" noProof="0" dirty="0"/>
                        <a:t>Mistral</a:t>
                      </a:r>
                      <a:r>
                        <a:rPr lang="en-IN" sz="1600" noProof="0" dirty="0"/>
                        <a:t> (Mistral AI)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Basic Idea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probabilistic engine for filling the blanks from a given piece of text using </a:t>
                      </a:r>
                      <a:r>
                        <a:rPr lang="en-IN" sz="1600" b="1" noProof="0" dirty="0"/>
                        <a:t>tokens</a:t>
                      </a:r>
                      <a:r>
                        <a:rPr lang="en-IN" sz="1600" b="0" noProof="0" dirty="0"/>
                        <a:t> </a:t>
                      </a:r>
                      <a:r>
                        <a:rPr lang="en-IN" sz="1600" b="1" noProof="0" dirty="0"/>
                        <a:t> </a:t>
                      </a:r>
                      <a:r>
                        <a:rPr lang="en-IN" sz="1600" b="0" noProof="0" dirty="0"/>
                        <a:t>- smaller units of text (See https://platform.openai.com/tokenizer)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05567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61491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</a:t>
                      </a:r>
                      <a:r>
                        <a:rPr lang="en-IN" sz="1600" b="0" noProof="0" dirty="0"/>
                        <a:t>eights learned by the model during training (GPT 5 has ~1.7 trillion parameters, Llama 3.2 has 90 billion)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90072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Window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Chunk of text (Token count) that an LLM can process at once, including both input and output (GPT 5 has ~4 lakh, </a:t>
                      </a:r>
                      <a:r>
                        <a:rPr lang="en-IN" sz="1600" noProof="0" dirty="0" err="1"/>
                        <a:t>Lllama</a:t>
                      </a:r>
                      <a:r>
                        <a:rPr lang="en-IN" sz="1600" noProof="0" dirty="0"/>
                        <a:t> 3.2 </a:t>
                      </a:r>
                      <a:r>
                        <a:rPr lang="en-IN" sz="1600" noProof="0"/>
                        <a:t>has ~1.28 lakh)</a:t>
                      </a:r>
                      <a:endParaRPr lang="en-IN" sz="1600" b="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Non-deterministic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Possibly produces a different output/outcome for the same question at different times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504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1378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569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765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4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/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399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/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74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/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266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2796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/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33285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and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, </a:t>
            </a:r>
            <a:r>
              <a:rPr lang="en-IN" noProof="0" dirty="0" err="1"/>
              <a:t>LangServe</a:t>
            </a:r>
            <a:r>
              <a:rPr lang="en-IN" noProof="0" dirty="0"/>
              <a:t>, </a:t>
            </a:r>
            <a:r>
              <a:rPr lang="en-IN" noProof="0" dirty="0" err="1"/>
              <a:t>LangSmith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Chain</a:t>
            </a:r>
            <a:r>
              <a:rPr lang="en-US" dirty="0"/>
              <a:t>: Sequence of calls to components</a:t>
            </a:r>
          </a:p>
          <a:p>
            <a:pPr lvl="1"/>
            <a:r>
              <a:rPr lang="en-US" dirty="0"/>
              <a:t>Example</a:t>
            </a:r>
          </a:p>
          <a:p>
            <a:pPr marL="914400" lvl="2" indent="0">
              <a:buNone/>
            </a:pP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chain = prompt | model | </a:t>
            </a:r>
            <a:r>
              <a:rPr lang="en-US" sz="15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output_parser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914400" lvl="2" indent="0">
              <a:buNone/>
            </a:pP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sz="15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chain.invoke</a:t>
            </a:r>
            <a:r>
              <a:rPr lang="en-US" sz="1500" dirty="0">
                <a:latin typeface="Cascadia Mono" panose="020B0609020000020004" pitchFamily="49" charset="0"/>
                <a:cs typeface="Cascadia Mono" panose="020B0609020000020004" pitchFamily="49" charset="0"/>
              </a:rPr>
              <a:t>({"topic": "black holes"})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 err="1"/>
              <a:t>LangChain</a:t>
            </a:r>
            <a:r>
              <a:rPr lang="en-US" b="1" dirty="0"/>
              <a:t> Expression Language (LCEL)</a:t>
            </a:r>
            <a:r>
              <a:rPr lang="en-US" dirty="0"/>
              <a:t>: Modern, declarative way to build and customize chains in </a:t>
            </a:r>
            <a:r>
              <a:rPr lang="en-US" dirty="0" err="1"/>
              <a:t>LangChain</a:t>
            </a:r>
            <a:endParaRPr lang="en-US" dirty="0"/>
          </a:p>
          <a:p>
            <a:r>
              <a:rPr lang="en-US" b="1" dirty="0" err="1"/>
              <a:t>Runnables</a:t>
            </a:r>
            <a:r>
              <a:rPr lang="en-US" dirty="0"/>
              <a:t>: Building blocks of LCEL, allows us to "pipe" components together using the | operator</a:t>
            </a:r>
          </a:p>
          <a:p>
            <a:r>
              <a:rPr lang="en-US" dirty="0"/>
              <a:t>Code: </a:t>
            </a:r>
            <a:r>
              <a:rPr lang="fr-FR" dirty="0"/>
              <a:t>C:\code\agenticai\3_langgraph\3_0_langchain_lcel.py</a:t>
            </a:r>
          </a:p>
          <a:p>
            <a:r>
              <a:rPr lang="fr-FR" b="1" dirty="0" err="1"/>
              <a:t>LangServe</a:t>
            </a:r>
            <a:r>
              <a:rPr lang="fr-FR" dirty="0"/>
              <a:t>: </a:t>
            </a:r>
            <a:r>
              <a:rPr lang="fr-FR" dirty="0" err="1"/>
              <a:t>Deploy</a:t>
            </a:r>
            <a:r>
              <a:rPr lang="fr-FR" dirty="0"/>
              <a:t> </a:t>
            </a:r>
            <a:r>
              <a:rPr lang="fr-FR" dirty="0" err="1"/>
              <a:t>LangChain</a:t>
            </a:r>
            <a:r>
              <a:rPr lang="fr-FR" dirty="0"/>
              <a:t> code as an API</a:t>
            </a:r>
          </a:p>
          <a:p>
            <a:pPr lvl="1"/>
            <a:r>
              <a:rPr lang="fr-FR" dirty="0"/>
              <a:t>Code: 3_1_langchain_chroma_langserve.py</a:t>
            </a:r>
          </a:p>
          <a:p>
            <a:pPr lvl="1"/>
            <a:r>
              <a:rPr lang="fr-FR" dirty="0"/>
              <a:t>Test: Open browser: </a:t>
            </a:r>
            <a:r>
              <a:rPr lang="en-US" dirty="0">
                <a:hlinkClick r:id="rId2"/>
              </a:rPr>
              <a:t>http://localhost:8000/ask/playground/</a:t>
            </a:r>
            <a:endParaRPr lang="en-US" dirty="0"/>
          </a:p>
          <a:p>
            <a:r>
              <a:rPr lang="en-US" b="1" dirty="0"/>
              <a:t>Observability</a:t>
            </a:r>
            <a:r>
              <a:rPr lang="en-US" dirty="0"/>
              <a:t>: Add </a:t>
            </a:r>
            <a:r>
              <a:rPr lang="en-US" b="1" dirty="0" err="1"/>
              <a:t>LangSmith</a:t>
            </a:r>
            <a:r>
              <a:rPr lang="en-US" dirty="0"/>
              <a:t> tracing</a:t>
            </a:r>
          </a:p>
          <a:p>
            <a:pPr lvl="1"/>
            <a:r>
              <a:rPr lang="en-US" dirty="0"/>
              <a:t>Make changes to .env file and rerun the above example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and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A4623-F879-012E-C1F0-F7123168A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469289"/>
              </p:ext>
            </p:extLst>
          </p:nvPr>
        </p:nvGraphicFramePr>
        <p:xfrm>
          <a:off x="1190080" y="1805354"/>
          <a:ext cx="9811839" cy="43918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70613">
                  <a:extLst>
                    <a:ext uri="{9D8B030D-6E8A-4147-A177-3AD203B41FA5}">
                      <a16:colId xmlns:a16="http://schemas.microsoft.com/office/drawing/2014/main" val="1587662218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3348101484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1031650297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AI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AI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9529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Follows instructions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Achieves goals autonomously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617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43911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style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Reactive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Proactive, goal-driven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03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Goal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Breaks goals into sub-goals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0253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/ task-specific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+ long-term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44323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Uses given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Selects tools independently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64491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Adaptability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7236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Learning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Little or 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over time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2125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Workflow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Linear / rule-based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Iterative, dynamic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22177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involvement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Frequent guidance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 supervision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29275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Typical 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Autonomous research/coding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47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5841653"/>
              </p:ext>
            </p:extLst>
          </p:nvPr>
        </p:nvGraphicFramePr>
        <p:xfrm>
          <a:off x="502571" y="1486694"/>
          <a:ext cx="11419529" cy="47548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Short Term Memory + RAG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Search in STM, if not, in </a:t>
                      </a:r>
                      <a:r>
                        <a:rPr lang="en-IN" noProof="0" dirty="0" err="1"/>
                        <a:t>VectorDB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3_11_langgraph_STM_RAG_chatbot.py</a:t>
                      </a:r>
                    </a:p>
                    <a:p>
                      <a:pPr>
                        <a:buNone/>
                      </a:pP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881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Looping Agents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Allow agents to review their own actions till a looping condition is satisfied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3_12_langgraph_looping_agents.py</a:t>
                      </a:r>
                    </a:p>
                    <a:p>
                      <a:pPr>
                        <a:buNone/>
                      </a:pP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7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Rate and Abuse Control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102A-41F6-F380-89C7-C87FC948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Looping in </a:t>
            </a:r>
            <a:r>
              <a:rPr lang="en-IN"/>
              <a:t>LangGraph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95C5-8E14-90C7-B2E5-ADEF6C48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1777"/>
            <a:ext cx="10515600" cy="5395186"/>
          </a:xfrm>
        </p:spPr>
        <p:txBody>
          <a:bodyPr>
            <a:normAutofit/>
          </a:bodyPr>
          <a:lstStyle/>
          <a:p>
            <a:r>
              <a:rPr lang="en-US" b="1" dirty="0"/>
              <a:t>Loop</a:t>
            </a:r>
            <a:r>
              <a:rPr lang="en-US" dirty="0"/>
              <a:t>: A node can run more than once, based on state</a:t>
            </a:r>
          </a:p>
          <a:p>
            <a:endParaRPr lang="en-GB" dirty="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B3F4F482-C065-87D7-CED4-A5292651ADB1}"/>
              </a:ext>
            </a:extLst>
          </p:cNvPr>
          <p:cNvSpPr/>
          <p:nvPr/>
        </p:nvSpPr>
        <p:spPr>
          <a:xfrm>
            <a:off x="781777" y="1312268"/>
            <a:ext cx="2938644" cy="1863701"/>
          </a:xfrm>
          <a:prstGeom prst="foldedCorne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class </a:t>
            </a:r>
            <a:r>
              <a:rPr lang="en-US" sz="1400" dirty="0" err="1"/>
              <a:t>AgentState</a:t>
            </a:r>
            <a:r>
              <a:rPr lang="en-US" sz="1400" dirty="0"/>
              <a:t>(</a:t>
            </a:r>
            <a:r>
              <a:rPr lang="en-US" sz="1400" dirty="0" err="1"/>
              <a:t>TypedDict</a:t>
            </a:r>
            <a:r>
              <a:rPr lang="en-US" sz="1400" dirty="0"/>
              <a:t>):</a:t>
            </a:r>
          </a:p>
          <a:p>
            <a:r>
              <a:rPr lang="en-US" sz="1400" dirty="0"/>
              <a:t>    question: str</a:t>
            </a:r>
          </a:p>
          <a:p>
            <a:r>
              <a:rPr lang="en-US" sz="1400" dirty="0"/>
              <a:t>    answer: str</a:t>
            </a:r>
          </a:p>
          <a:p>
            <a:r>
              <a:rPr lang="en-US" sz="1400" dirty="0"/>
              <a:t>    history: List[str]</a:t>
            </a:r>
          </a:p>
          <a:p>
            <a:r>
              <a:rPr lang="en-US" sz="1400" dirty="0"/>
              <a:t>    iterations: int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FFFF00"/>
                </a:solidFill>
              </a:rPr>
              <a:t>decision</a:t>
            </a:r>
            <a:r>
              <a:rPr lang="en-US" sz="1400" dirty="0"/>
              <a:t>: str  # "continue" or "stop"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DBA3-9983-AA09-1B44-D68BFA6282E6}"/>
              </a:ext>
            </a:extLst>
          </p:cNvPr>
          <p:cNvSpPr txBox="1"/>
          <p:nvPr/>
        </p:nvSpPr>
        <p:spPr>
          <a:xfrm>
            <a:off x="4006608" y="1312268"/>
            <a:ext cx="3825123" cy="3385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Nodes to run in sequence:</a:t>
            </a:r>
          </a:p>
          <a:p>
            <a:r>
              <a:rPr lang="en-IN" sz="1600" b="1" dirty="0"/>
              <a:t>answer</a:t>
            </a:r>
          </a:p>
          <a:p>
            <a:r>
              <a:rPr lang="en-GB" sz="1600" b="1" dirty="0"/>
              <a:t>evaluate</a:t>
            </a:r>
          </a:p>
          <a:p>
            <a:endParaRPr lang="en-GB" sz="1600" dirty="0"/>
          </a:p>
          <a:p>
            <a:r>
              <a:rPr lang="en-GB" sz="1600" dirty="0"/>
              <a:t>Then a conditional edge</a:t>
            </a:r>
          </a:p>
          <a:p>
            <a:r>
              <a:rPr lang="en-US" sz="1600" dirty="0" err="1"/>
              <a:t>builder.add_conditional_edges</a:t>
            </a:r>
            <a:r>
              <a:rPr lang="en-US" sz="1600" dirty="0"/>
              <a:t>(</a:t>
            </a:r>
          </a:p>
          <a:p>
            <a:r>
              <a:rPr lang="en-US" sz="1600" dirty="0"/>
              <a:t>    "</a:t>
            </a:r>
            <a:r>
              <a:rPr lang="en-US" sz="1600" b="1" dirty="0"/>
              <a:t>evaluate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should_continue</a:t>
            </a:r>
            <a:r>
              <a:rPr lang="en-US" sz="1600" dirty="0"/>
              <a:t>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  "continue": "</a:t>
            </a:r>
            <a:r>
              <a:rPr lang="en-US" sz="1600" b="1" dirty="0"/>
              <a:t>answer</a:t>
            </a:r>
            <a:r>
              <a:rPr lang="en-US" sz="1600" dirty="0"/>
              <a:t>",  # LOOP</a:t>
            </a:r>
          </a:p>
          <a:p>
            <a:r>
              <a:rPr lang="en-US" sz="1600" dirty="0"/>
              <a:t>        "stop": END                    # EXIT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)</a:t>
            </a:r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F205E-3FEC-059F-FCF6-3CE6BB95A258}"/>
              </a:ext>
            </a:extLst>
          </p:cNvPr>
          <p:cNvSpPr txBox="1"/>
          <p:nvPr/>
        </p:nvSpPr>
        <p:spPr>
          <a:xfrm>
            <a:off x="8117919" y="1312268"/>
            <a:ext cx="3671560" cy="11695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Node = </a:t>
            </a:r>
            <a:r>
              <a:rPr lang="en-IN" sz="1400" b="1" dirty="0">
                <a:solidFill>
                  <a:schemeClr val="bg1"/>
                </a:solidFill>
              </a:rPr>
              <a:t>answer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Send question and previous answer(s) to LLM</a:t>
            </a:r>
          </a:p>
          <a:p>
            <a:r>
              <a:rPr lang="en-IN" sz="1400" dirty="0">
                <a:solidFill>
                  <a:schemeClr val="bg1"/>
                </a:solidFill>
              </a:rPr>
              <a:t>Improve answer if needed</a:t>
            </a:r>
          </a:p>
          <a:p>
            <a:r>
              <a:rPr lang="en-IN" sz="1400" dirty="0">
                <a:solidFill>
                  <a:schemeClr val="bg1"/>
                </a:solidFill>
              </a:rPr>
              <a:t>Increase iteration count by 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A4F68-F4EA-1ABB-66AF-397537549A08}"/>
              </a:ext>
            </a:extLst>
          </p:cNvPr>
          <p:cNvSpPr txBox="1"/>
          <p:nvPr/>
        </p:nvSpPr>
        <p:spPr>
          <a:xfrm>
            <a:off x="8117919" y="2755996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Node = </a:t>
            </a:r>
            <a:r>
              <a:rPr lang="en-IN" sz="1400" b="1" dirty="0">
                <a:solidFill>
                  <a:schemeClr val="bg1"/>
                </a:solidFill>
              </a:rPr>
              <a:t>evaluate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Send question and latest answer to LLM</a:t>
            </a:r>
          </a:p>
          <a:p>
            <a:r>
              <a:rPr lang="en-IN" sz="1400" dirty="0">
                <a:solidFill>
                  <a:schemeClr val="bg1"/>
                </a:solidFill>
              </a:rPr>
              <a:t>Ask if continue or stop and return the decision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9DAD8-7CF3-D677-D26B-BF4871993EAC}"/>
              </a:ext>
            </a:extLst>
          </p:cNvPr>
          <p:cNvSpPr txBox="1"/>
          <p:nvPr/>
        </p:nvSpPr>
        <p:spPr>
          <a:xfrm>
            <a:off x="8117918" y="3989425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Conditional logic in function </a:t>
            </a:r>
            <a:r>
              <a:rPr lang="en-IN" sz="1400" dirty="0" err="1">
                <a:solidFill>
                  <a:schemeClr val="bg1"/>
                </a:solidFill>
              </a:rPr>
              <a:t>should_continue</a:t>
            </a:r>
            <a:r>
              <a:rPr lang="en-IN" sz="1400" dirty="0">
                <a:solidFill>
                  <a:schemeClr val="bg1"/>
                </a:solidFill>
              </a:rPr>
              <a:t>()</a:t>
            </a:r>
            <a:endParaRPr lang="en-IN" sz="1400" b="1" dirty="0">
              <a:solidFill>
                <a:schemeClr val="bg1"/>
              </a:solidFill>
            </a:endParaRP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If iteration count &gt;= 3 then stop</a:t>
            </a:r>
          </a:p>
          <a:p>
            <a:r>
              <a:rPr lang="en-IN" sz="1400" dirty="0">
                <a:solidFill>
                  <a:schemeClr val="bg1"/>
                </a:solidFill>
              </a:rPr>
              <a:t>Otherwise return the decision as it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E3069-D762-E581-35C2-5D24B8820FB1}"/>
              </a:ext>
            </a:extLst>
          </p:cNvPr>
          <p:cNvSpPr txBox="1"/>
          <p:nvPr/>
        </p:nvSpPr>
        <p:spPr>
          <a:xfrm>
            <a:off x="293167" y="4820268"/>
            <a:ext cx="762232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pPr algn="ctr"/>
            <a:r>
              <a:rPr lang="en-IN" b="1" dirty="0"/>
              <a:t>Main logic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Call the “answer” node and get the latest/refined answer for the question from LLM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Using “evaluate” node, pass this on to LLM and ask, more iterations needed? It will return decision as “continue” or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Take this to the “</a:t>
            </a:r>
            <a:r>
              <a:rPr lang="en-IN" dirty="0" err="1"/>
              <a:t>should_continue</a:t>
            </a:r>
            <a:r>
              <a:rPr lang="en-IN" dirty="0"/>
              <a:t>()” function and check if iteration count has exceeded 3, in which case decision =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Return the decision, which will either cause it to loop back to answer or stop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3844C4-825B-5143-88EA-0C1EF1C4AEB0}"/>
              </a:ext>
            </a:extLst>
          </p:cNvPr>
          <p:cNvCxnSpPr/>
          <p:nvPr/>
        </p:nvCxnSpPr>
        <p:spPr>
          <a:xfrm flipV="1">
            <a:off x="5556202" y="3989425"/>
            <a:ext cx="0" cy="104326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1763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B6DF-DC99-2933-2AE0-437C72FB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Looping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90A456-55BF-438A-9206-9F583CD9E3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9527" y="1347169"/>
          <a:ext cx="11272945" cy="540233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254589">
                  <a:extLst>
                    <a:ext uri="{9D8B030D-6E8A-4147-A177-3AD203B41FA5}">
                      <a16:colId xmlns:a16="http://schemas.microsoft.com/office/drawing/2014/main" val="1390956729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724024691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032343764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330319427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177491375"/>
                    </a:ext>
                  </a:extLst>
                </a:gridCol>
              </a:tblGrid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Pattern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State Fields Used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Who Updates State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Stop Condition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Typical Use Case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95588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Fixed iteration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Worker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 &gt;= 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Bounded retries, safe guard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5684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LLM-decided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decision: str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Evaluator LLM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decision == "stop"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Self-refining answers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23509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Hybrid loop (LLM + counter)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iterations, decision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Worker + Evaluator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Either condition met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Production-safe self-critique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12142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Quality-threshold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score: float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Scoring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score &gt;= threshold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 answer validation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7550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Tool-retry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tool_attempts: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tool_attempts &gt;= max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Unreliable API calls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522664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Budget-aware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tokens_used: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LLM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Budget exceeded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Cost-controlled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10505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Memory-driven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history: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Any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 new info added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saturation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32064"/>
                  </a:ext>
                </a:extLst>
              </a:tr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Event-driven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events: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External input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 resolved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84783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Error-recovery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error_count: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Exception handler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Errors exceed limit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Robust pipelines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25780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Multi-agent consensus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votes: dict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Parallel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Consensus reached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debates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143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3759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352444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Auto-GPT / LangGraph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91A2AC-7BE9-9E35-51FA-2BE26586D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486736"/>
              </p:ext>
            </p:extLst>
          </p:nvPr>
        </p:nvGraphicFramePr>
        <p:xfrm>
          <a:off x="574106" y="1253330"/>
          <a:ext cx="11243292" cy="492830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47764">
                  <a:extLst>
                    <a:ext uri="{9D8B030D-6E8A-4147-A177-3AD203B41FA5}">
                      <a16:colId xmlns:a16="http://schemas.microsoft.com/office/drawing/2014/main" val="205920217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414703485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99236023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Meaning (Short)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5449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Tools and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APIs, code, DB, automation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Turns decisions into real outcomes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7274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 context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Continuity and multi-step tasks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0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Retrieve facts before answering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Accurate, up-to-date results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4232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Reasoning and Planning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Decompose and plan steps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Solves complex problems reliably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281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Approvals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Safety and governance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5162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Explainability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Traces and reasoning visibility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Trust and debuggability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8881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Observability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Logs, metrics, traces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Debugging and optimization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6375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MCP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Standard tool/data access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Cross-platform interoperability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884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Multi-Agent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Specialized agents collaborate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Speed, scale, parallelism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3393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Safety and Guardrails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Policies and validation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Prevents harmful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8970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Feedback Loops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Retry and self-correction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Better accuracy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8879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Learning and Adaptation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Update memory/strategy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Personalization and efficiency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41150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Deployment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Pipelines, APIs, containers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Production readiness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36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and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and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27096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B5097-5F32-6D18-DBEE-753072E7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C50E38-9983-F7B2-91B8-B8A26286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Before We Start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F05AFD-D176-D06D-45E8-2521C110D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4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594B2-A4ED-8209-EEEB-1C431442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076C-DAA2-8FD0-A185-66C499820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14412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and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and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https://api.coingecko.com/api/v3/simple/price?ids=bitcoinandvs_currencies=inr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606-BDCB-D3AC-84A4-82B25B0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A8E3-5C6C-4930-C7B3-0D60F767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Step 1: Define the Agent’s Purpose</a:t>
            </a:r>
            <a:endParaRPr lang="en-US" b="1" dirty="0"/>
          </a:p>
          <a:p>
            <a:pPr lvl="1"/>
            <a:r>
              <a:rPr lang="en-US" b="1" dirty="0"/>
              <a:t>What problem does it solve? </a:t>
            </a:r>
            <a:r>
              <a:rPr lang="en-US" dirty="0"/>
              <a:t>(e.g., customer support, data analysis, booking assistant)</a:t>
            </a:r>
          </a:p>
          <a:p>
            <a:pPr lvl="1"/>
            <a:r>
              <a:rPr lang="en-US" b="1" dirty="0"/>
              <a:t>Who is the user? </a:t>
            </a:r>
            <a:r>
              <a:rPr lang="en-US" dirty="0"/>
              <a:t>(end-user, developer, business)</a:t>
            </a:r>
          </a:p>
          <a:p>
            <a:pPr lvl="1"/>
            <a:r>
              <a:rPr lang="en-US" b="1" dirty="0"/>
              <a:t>Success criteria</a:t>
            </a:r>
            <a:r>
              <a:rPr lang="en-US" dirty="0"/>
              <a:t> - What does "working well" look like?</a:t>
            </a:r>
          </a:p>
          <a:p>
            <a:r>
              <a:rPr lang="en-US" b="1" dirty="0"/>
              <a:t>Step 2: Choose Tools/Functions</a:t>
            </a:r>
          </a:p>
          <a:p>
            <a:pPr lvl="1"/>
            <a:r>
              <a:rPr lang="en-US" b="1" dirty="0"/>
              <a:t>List capabilities needed</a:t>
            </a:r>
            <a:r>
              <a:rPr lang="en-US" dirty="0"/>
              <a:t> (e.g., search web, query database, send email, calculate)</a:t>
            </a:r>
          </a:p>
          <a:p>
            <a:pPr lvl="1"/>
            <a:r>
              <a:rPr lang="en-US" b="1" dirty="0"/>
              <a:t>Create function definitions</a:t>
            </a:r>
            <a:r>
              <a:rPr lang="en-US" dirty="0"/>
              <a:t> - Name, description, parameters</a:t>
            </a:r>
          </a:p>
          <a:p>
            <a:pPr lvl="1"/>
            <a:r>
              <a:rPr lang="en-US" b="1" dirty="0"/>
              <a:t>Keep tools focused</a:t>
            </a:r>
            <a:r>
              <a:rPr lang="en-US" dirty="0"/>
              <a:t> - Each tool does ONE thing 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9901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dirty="0"/>
              <a:t>docker run -it --rm  --name n8n  -p 5678:5678  -e GENERIC_TIMEZONE="Asia/Calcutta" -e TZ="Asia/Calcutta"  -e N8N_ENFORCE_SETTINGS_FILE_PERMISSIONS=true  -e N8N_RUNNERS_ENABLED=true -v n8n_data:/home/node/.n8n  -v C:/Users/akaha/myfiles:/home/node/.n8n-files docker.n8n.io/n8nio/n8n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/>
              <a:t>-v </a:t>
            </a:r>
            <a:r>
              <a:rPr lang="pt-BR" sz="1400" b="1" dirty="0">
                <a:solidFill>
                  <a:srgbClr val="FF0000"/>
                </a:solidFill>
              </a:rPr>
              <a:t>n8n_data</a:t>
            </a:r>
            <a:r>
              <a:rPr lang="pt-BR" sz="1400" b="1" dirty="0"/>
              <a:t>:/home/node/.n8n</a:t>
            </a:r>
          </a:p>
          <a:p>
            <a:r>
              <a:rPr lang="pt-BR" sz="1400" dirty="0">
                <a:solidFill>
                  <a:srgbClr val="FF0000"/>
                </a:solidFill>
              </a:rPr>
              <a:t>Local directory .n8n_data</a:t>
            </a:r>
            <a:r>
              <a:rPr lang="pt-BR" sz="1400" dirty="0"/>
              <a:t> is mapped do n8n container directory /home/node/.n8n =&gt; n8n keeps its internal data here =&gt; Do not touch</a:t>
            </a:r>
          </a:p>
          <a:p>
            <a:endParaRPr lang="pt-BR" sz="1400" dirty="0"/>
          </a:p>
          <a:p>
            <a:r>
              <a:rPr lang="en-IN" sz="1400" b="1" dirty="0">
                <a:solidFill>
                  <a:srgbClr val="FF0000"/>
                </a:solidFill>
              </a:rPr>
              <a:t>C:/Users/akaha/myfiles</a:t>
            </a:r>
            <a:r>
              <a:rPr lang="en-IN" sz="1400" b="1" dirty="0"/>
              <a:t>:/home/node/.n8n-files</a:t>
            </a:r>
            <a:endParaRPr lang="pt-BR" sz="1400" b="1" dirty="0"/>
          </a:p>
          <a:p>
            <a:r>
              <a:rPr lang="en-GB" sz="1400" dirty="0">
                <a:solidFill>
                  <a:srgbClr val="FF0000"/>
                </a:solidFill>
              </a:rPr>
              <a:t>Local directory c:/Users</a:t>
            </a:r>
            <a:r>
              <a:rPr lang="en-GB" sz="1400" dirty="0"/>
              <a:t>… is mapped to n8n container directory </a:t>
            </a:r>
            <a:r>
              <a:rPr lang="pt-BR" sz="1400" dirty="0"/>
              <a:t>/home/node/.n8n =&gt; Put our CSV/PDF etc files in the local diretcory c:/Users/akaha/myfiles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</a:t>
            </a:r>
            <a:r>
              <a:rPr lang="en-IN" b="1" dirty="0"/>
              <a:t>/home/node/.n8n-files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51523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FD69-5AC2-9C7D-17B7-CEAFD035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2B197B-EFFC-D0ED-B12B-02688E2600D0}"/>
              </a:ext>
            </a:extLst>
          </p:cNvPr>
          <p:cNvSpPr txBox="1"/>
          <p:nvPr/>
        </p:nvSpPr>
        <p:spPr>
          <a:xfrm>
            <a:off x="6929474" y="47025"/>
            <a:ext cx="1458852" cy="10977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1400" dirty="0"/>
              <a:t>You are an expert Java developer, who also specializes in </a:t>
            </a:r>
            <a:r>
              <a:rPr lang="en-IN" sz="1400" dirty="0" err="1"/>
              <a:t>SpringBoot</a:t>
            </a:r>
            <a:endParaRPr lang="en-GB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BA09E-EE87-AC2B-87AB-22D3FAA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93E9-AA8B-6B4B-7E2D-C761A7B7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Step 3: Design the System Prompt</a:t>
            </a:r>
            <a:endParaRPr lang="en-US" b="1" dirty="0"/>
          </a:p>
          <a:p>
            <a:pPr lvl="1"/>
            <a:r>
              <a:rPr lang="en-US" b="1" dirty="0"/>
              <a:t>Define the role </a:t>
            </a:r>
            <a:r>
              <a:rPr lang="en-US" dirty="0"/>
              <a:t>- "You are a helpful customer support agent..."</a:t>
            </a:r>
          </a:p>
          <a:p>
            <a:pPr lvl="1"/>
            <a:r>
              <a:rPr lang="en-US" b="1" dirty="0"/>
              <a:t>Set the personality </a:t>
            </a:r>
            <a:r>
              <a:rPr lang="en-US" dirty="0"/>
              <a:t>- Professional? Friendly? Concise?</a:t>
            </a:r>
          </a:p>
          <a:p>
            <a:pPr lvl="1"/>
            <a:r>
              <a:rPr lang="en-US" b="1" dirty="0"/>
              <a:t>Add constraints </a:t>
            </a:r>
            <a:r>
              <a:rPr lang="en-US" dirty="0"/>
              <a:t>- What it should/should not do</a:t>
            </a:r>
          </a:p>
          <a:p>
            <a:pPr lvl="1"/>
            <a:r>
              <a:rPr lang="en-US" b="1" dirty="0"/>
              <a:t>Provide context </a:t>
            </a:r>
            <a:r>
              <a:rPr lang="en-US" dirty="0"/>
              <a:t>- Company info, policies, guidelines</a:t>
            </a:r>
          </a:p>
          <a:p>
            <a:r>
              <a:rPr lang="en-US" b="1" dirty="0"/>
              <a:t>Step 4: Handle Memory/State</a:t>
            </a:r>
          </a:p>
          <a:p>
            <a:pPr lvl="1"/>
            <a:r>
              <a:rPr lang="en-US" b="1" dirty="0"/>
              <a:t>Decide what to remember:</a:t>
            </a:r>
          </a:p>
          <a:p>
            <a:pPr lvl="2"/>
            <a:r>
              <a:rPr lang="en-US" dirty="0"/>
              <a:t>Conversation history (short-term)</a:t>
            </a:r>
          </a:p>
          <a:p>
            <a:pPr lvl="2"/>
            <a:r>
              <a:rPr lang="en-US" dirty="0"/>
              <a:t>User preferences (long-term)</a:t>
            </a:r>
          </a:p>
          <a:p>
            <a:pPr lvl="2"/>
            <a:r>
              <a:rPr lang="en-US" dirty="0"/>
              <a:t>Task progress (intermediate)</a:t>
            </a:r>
          </a:p>
          <a:p>
            <a:pPr lvl="1"/>
            <a:r>
              <a:rPr lang="en-US" b="1" dirty="0"/>
              <a:t>Choose storage method </a:t>
            </a:r>
            <a:r>
              <a:rPr lang="en-US" dirty="0"/>
              <a:t>- In-memory, database, or file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0855488E-C01C-2C9B-F4DE-0E19DE7D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929" y="240972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D74422-BB82-0E89-35F3-70C6CB53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67520" y="-11020"/>
            <a:ext cx="1589657" cy="983933"/>
          </a:xfrm>
          <a:prstGeom prst="rect">
            <a:avLst/>
          </a:prstGeom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4DE93779-5E10-57C4-AB6F-D182A62F1BC9}"/>
              </a:ext>
            </a:extLst>
          </p:cNvPr>
          <p:cNvSpPr/>
          <p:nvPr/>
        </p:nvSpPr>
        <p:spPr>
          <a:xfrm>
            <a:off x="8567520" y="867440"/>
            <a:ext cx="1619395" cy="396183"/>
          </a:xfrm>
          <a:prstGeom prst="strip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0D7AD4-2C39-5CEE-F21D-CA185CB58954}"/>
              </a:ext>
            </a:extLst>
          </p:cNvPr>
          <p:cNvSpPr/>
          <p:nvPr/>
        </p:nvSpPr>
        <p:spPr>
          <a:xfrm>
            <a:off x="5582305" y="202269"/>
            <a:ext cx="928361" cy="508846"/>
          </a:xfrm>
          <a:prstGeom prst="wedgeRectCallout">
            <a:avLst>
              <a:gd name="adj1" fmla="val 114405"/>
              <a:gd name="adj2" fmla="val 8719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System prompt</a:t>
            </a:r>
            <a:endParaRPr lang="en-GB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CF31F-1CC9-939B-15A2-C8FA8263785F}"/>
              </a:ext>
            </a:extLst>
          </p:cNvPr>
          <p:cNvSpPr txBox="1"/>
          <p:nvPr/>
        </p:nvSpPr>
        <p:spPr>
          <a:xfrm>
            <a:off x="8530565" y="1346111"/>
            <a:ext cx="1693304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Build a KYC application</a:t>
            </a:r>
            <a:endParaRPr lang="en-GB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942333A-E998-FD06-74C6-285BDA5D99F7}"/>
              </a:ext>
            </a:extLst>
          </p:cNvPr>
          <p:cNvSpPr/>
          <p:nvPr/>
        </p:nvSpPr>
        <p:spPr>
          <a:xfrm>
            <a:off x="10601105" y="1738019"/>
            <a:ext cx="928361" cy="508846"/>
          </a:xfrm>
          <a:prstGeom prst="wedgeRectCallout">
            <a:avLst>
              <a:gd name="adj1" fmla="val -98377"/>
              <a:gd name="adj2" fmla="val -6644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User prompt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8359286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docker network create n8n-net</a:t>
            </a:r>
          </a:p>
          <a:p>
            <a:endParaRPr lang="en-GB" dirty="0"/>
          </a:p>
          <a:p>
            <a:r>
              <a:rPr lang="en-US" dirty="0"/>
              <a:t>docker volume create </a:t>
            </a:r>
            <a:r>
              <a:rPr lang="en-US" dirty="0" err="1"/>
              <a:t>mysql_data</a:t>
            </a:r>
            <a:endParaRPr lang="en-US" dirty="0"/>
          </a:p>
          <a:p>
            <a:r>
              <a:rPr lang="en-GB" dirty="0"/>
              <a:t>docker run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-v </a:t>
            </a:r>
            <a:r>
              <a:rPr lang="en-GB" dirty="0" err="1"/>
              <a:t>mysql_data</a:t>
            </a:r>
            <a:r>
              <a:rPr lang="en-GB" dirty="0"/>
              <a:t>:/var/lib/</a:t>
            </a:r>
            <a:r>
              <a:rPr lang="en-GB" dirty="0" err="1"/>
              <a:t>mysql</a:t>
            </a:r>
            <a:r>
              <a:rPr lang="en-GB" dirty="0"/>
              <a:t> mysql:8.0</a:t>
            </a:r>
          </a:p>
          <a:p>
            <a:endParaRPr lang="en-GB" dirty="0"/>
          </a:p>
          <a:p>
            <a:r>
              <a:rPr lang="en-GB" dirty="0"/>
              <a:t>docker run -it --rm  --name n8n  --network n8n-net -p 5678:5678  -e GENERIC_TIMEZONE="Asia/Calcutta" -e TZ="Asia/Calcutta"  -e N8N_ENFORCE_SETTINGS_FILE_PERMISSIONS=true  -e N8N_RUNNERS_ENABLED=true </a:t>
            </a:r>
            <a:r>
              <a:rPr lang="pt-BR" dirty="0"/>
              <a:t>-e N8N_BLOCK_FILE_ACCESS_TO_N8N_FILES=false  </a:t>
            </a:r>
            <a:r>
              <a:rPr lang="en-GB" dirty="0"/>
              <a:t>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table in MySQL container</a:t>
            </a:r>
          </a:p>
          <a:p>
            <a:pPr lvl="1"/>
            <a:r>
              <a:rPr lang="en-GB" b="1" dirty="0"/>
              <a:t>docker exec -it </a:t>
            </a:r>
            <a:r>
              <a:rPr lang="en-GB" b="1" dirty="0" err="1"/>
              <a:t>mysql</a:t>
            </a:r>
            <a:r>
              <a:rPr lang="en-GB" b="1" dirty="0"/>
              <a:t> </a:t>
            </a:r>
            <a:r>
              <a:rPr lang="en-GB" b="1" dirty="0" err="1"/>
              <a:t>mysql</a:t>
            </a:r>
            <a:r>
              <a:rPr lang="en-GB" b="1" dirty="0"/>
              <a:t> -u root -p</a:t>
            </a:r>
          </a:p>
          <a:p>
            <a:pPr lvl="1"/>
            <a:r>
              <a:rPr lang="en-GB" i="1" dirty="0"/>
              <a:t>Enter the password as </a:t>
            </a:r>
            <a:r>
              <a:rPr lang="en-GB" b="1" dirty="0" err="1"/>
              <a:t>rootpass</a:t>
            </a:r>
            <a:endParaRPr lang="en-GB" b="1" dirty="0"/>
          </a:p>
          <a:p>
            <a:r>
              <a:rPr lang="en-GB" dirty="0"/>
              <a:t>Create a database, a table, add some data</a:t>
            </a:r>
          </a:p>
          <a:p>
            <a:pPr lvl="1"/>
            <a:r>
              <a:rPr lang="en-GB" b="1" dirty="0"/>
              <a:t>create database n8n;</a:t>
            </a:r>
          </a:p>
          <a:p>
            <a:pPr lvl="1"/>
            <a:r>
              <a:rPr lang="en-GB" b="1" dirty="0"/>
              <a:t>create table orders (</a:t>
            </a:r>
            <a:r>
              <a:rPr lang="en-GB" b="1" dirty="0" err="1"/>
              <a:t>product_name</a:t>
            </a:r>
            <a:r>
              <a:rPr lang="en-GB" b="1" dirty="0"/>
              <a:t> char(50), quantity integer);</a:t>
            </a:r>
          </a:p>
          <a:p>
            <a:r>
              <a:rPr lang="en-GB" dirty="0"/>
              <a:t>Try accessing this table in n8n (Next slide)</a:t>
            </a:r>
          </a:p>
          <a:p>
            <a:r>
              <a:rPr lang="en-GB" dirty="0"/>
              <a:t>In the MySQL connection parameters, specify</a:t>
            </a:r>
          </a:p>
          <a:p>
            <a:pPr lvl="1"/>
            <a:r>
              <a:rPr lang="en-GB" dirty="0"/>
              <a:t>Host: </a:t>
            </a:r>
            <a:r>
              <a:rPr lang="en-GB" dirty="0" err="1"/>
              <a:t>mysql</a:t>
            </a:r>
            <a:endParaRPr lang="en-GB" dirty="0"/>
          </a:p>
          <a:p>
            <a:pPr lvl="1"/>
            <a:r>
              <a:rPr lang="en-GB" dirty="0"/>
              <a:t>Database: n8n</a:t>
            </a:r>
          </a:p>
          <a:p>
            <a:pPr lvl="1"/>
            <a:r>
              <a:rPr lang="en-GB" dirty="0"/>
              <a:t>User: root</a:t>
            </a:r>
          </a:p>
          <a:p>
            <a:pPr lvl="1"/>
            <a:r>
              <a:rPr lang="en-GB" dirty="0"/>
              <a:t>Password: </a:t>
            </a:r>
            <a:r>
              <a:rPr lang="en-GB" dirty="0" err="1"/>
              <a:t>rootpass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IN" dirty="0"/>
              <a:t>Form		AI Agent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IN" sz="1400" dirty="0"/>
          </a:p>
          <a:p>
            <a:r>
              <a:rPr lang="en-GB" sz="1400" dirty="0"/>
              <a:t>You are an IT operations assistant.</a:t>
            </a:r>
          </a:p>
          <a:p>
            <a:r>
              <a:rPr lang="en-GB" sz="1400" dirty="0"/>
              <a:t>Given this request:</a:t>
            </a:r>
          </a:p>
          <a:p>
            <a:r>
              <a:rPr lang="en-GB" sz="1400" dirty="0"/>
              <a:t>{{ $</a:t>
            </a:r>
            <a:r>
              <a:rPr lang="en-GB" sz="1400" dirty="0" err="1"/>
              <a:t>json</a:t>
            </a:r>
            <a:r>
              <a:rPr lang="en-GB" sz="1400" dirty="0"/>
              <a:t>['Problem Description'] }}</a:t>
            </a:r>
          </a:p>
          <a:p>
            <a:endParaRPr lang="en-GB" sz="1400" dirty="0"/>
          </a:p>
          <a:p>
            <a:r>
              <a:rPr lang="en-GB" sz="1400" dirty="0"/>
              <a:t>From this user: {{ $</a:t>
            </a:r>
            <a:r>
              <a:rPr lang="en-GB" sz="1400" dirty="0" err="1"/>
              <a:t>json</a:t>
            </a:r>
            <a:r>
              <a:rPr lang="en-GB" sz="1400" dirty="0"/>
              <a:t>['Your Email'] }}</a:t>
            </a:r>
          </a:p>
          <a:p>
            <a:endParaRPr lang="en-GB" sz="1400" dirty="0"/>
          </a:p>
          <a:p>
            <a:r>
              <a:rPr lang="en-GB" sz="1400" dirty="0"/>
              <a:t>Classify:</a:t>
            </a:r>
          </a:p>
          <a:p>
            <a:pPr marL="342900" indent="-342900">
              <a:buAutoNum type="arabicPeriod"/>
            </a:pPr>
            <a:r>
              <a:rPr lang="en-GB" sz="140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GB" sz="140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GB" sz="1400" dirty="0"/>
              <a:t>Needs human approval? (Yes / No)</a:t>
            </a:r>
          </a:p>
          <a:p>
            <a:endParaRPr lang="en-GB" sz="1400" dirty="0"/>
          </a:p>
          <a:p>
            <a:r>
              <a:rPr lang="en-GB" sz="1400" dirty="0"/>
              <a:t>Respond as JSON containing the following:</a:t>
            </a:r>
          </a:p>
          <a:p>
            <a:r>
              <a:rPr lang="en-GB" sz="1400" dirty="0"/>
              <a:t>User email</a:t>
            </a:r>
          </a:p>
          <a:p>
            <a:r>
              <a:rPr lang="en-GB" sz="1400" dirty="0"/>
              <a:t>Problem</a:t>
            </a:r>
          </a:p>
          <a:p>
            <a:r>
              <a:rPr lang="en-GB" sz="1400" dirty="0"/>
              <a:t>Category</a:t>
            </a:r>
          </a:p>
          <a:p>
            <a:r>
              <a:rPr lang="en-GB" sz="1400" dirty="0"/>
              <a:t>Urgency</a:t>
            </a:r>
          </a:p>
          <a:p>
            <a:r>
              <a:rPr lang="en-GB" sz="140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Discord setup: Separate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8ADC-37C0-31CA-2B6C-FCAC7351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A134-5163-48A4-1847-9289BF79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5369-FB94-491C-E41A-3FF573D3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Step 5: Build the Execution Loop</a:t>
            </a:r>
          </a:p>
          <a:p>
            <a:pPr marL="971550" lvl="1" indent="-514350">
              <a:buAutoNum type="arabicPeriod"/>
            </a:pPr>
            <a:r>
              <a:rPr lang="en-US" dirty="0"/>
              <a:t>Receive user input </a:t>
            </a:r>
          </a:p>
          <a:p>
            <a:pPr marL="971550" lvl="1" indent="-514350">
              <a:buAutoNum type="arabicPeriod"/>
            </a:pPr>
            <a:r>
              <a:rPr lang="en-US" dirty="0"/>
              <a:t>Agent thinks and decides which tool to use </a:t>
            </a:r>
          </a:p>
          <a:p>
            <a:pPr marL="971550" lvl="1" indent="-514350">
              <a:buAutoNum type="arabicPeriod"/>
            </a:pPr>
            <a:r>
              <a:rPr lang="en-US" dirty="0"/>
              <a:t>Execute tool(s)</a:t>
            </a:r>
          </a:p>
          <a:p>
            <a:pPr marL="971550" lvl="1" indent="-514350">
              <a:buAutoNum type="arabicPeriod"/>
            </a:pPr>
            <a:r>
              <a:rPr lang="en-US" dirty="0"/>
              <a:t>Agent processes results</a:t>
            </a:r>
          </a:p>
          <a:p>
            <a:pPr marL="971550" lvl="1" indent="-514350">
              <a:buAutoNum type="arabicPeriod"/>
            </a:pPr>
            <a:r>
              <a:rPr lang="en-US" dirty="0"/>
              <a:t>Generate response</a:t>
            </a:r>
          </a:p>
          <a:p>
            <a:pPr marL="971550" lvl="1" indent="-514350">
              <a:buAutoNum type="arabicPeriod"/>
            </a:pPr>
            <a:r>
              <a:rPr lang="en-US" dirty="0"/>
              <a:t>Return to user </a:t>
            </a:r>
          </a:p>
          <a:p>
            <a:pPr marL="971550" lvl="1" indent="-514350">
              <a:buAutoNum type="arabicPeriod"/>
            </a:pPr>
            <a:r>
              <a:rPr lang="en-US" dirty="0"/>
              <a:t>Repeat until task complete</a:t>
            </a:r>
          </a:p>
          <a:p>
            <a:r>
              <a:rPr lang="en-IN" b="1" dirty="0"/>
              <a:t>Step 6: Add Error Handling</a:t>
            </a:r>
          </a:p>
          <a:p>
            <a:pPr lvl="1"/>
            <a:r>
              <a:rPr lang="en-US" b="1" dirty="0"/>
              <a:t>Tool failures </a:t>
            </a:r>
            <a:r>
              <a:rPr lang="en-US" dirty="0"/>
              <a:t>- What if API is down?</a:t>
            </a:r>
          </a:p>
          <a:p>
            <a:pPr lvl="1"/>
            <a:r>
              <a:rPr lang="en-US" b="1" dirty="0"/>
              <a:t>Invalid inputs </a:t>
            </a:r>
            <a:r>
              <a:rPr lang="en-US" dirty="0"/>
              <a:t>- How to handle bad data?</a:t>
            </a:r>
          </a:p>
          <a:p>
            <a:pPr lvl="1"/>
            <a:r>
              <a:rPr lang="en-US" b="1" dirty="0"/>
              <a:t>Clarification </a:t>
            </a:r>
            <a:r>
              <a:rPr lang="en-US" dirty="0"/>
              <a:t>- Ask user when confused</a:t>
            </a:r>
          </a:p>
          <a:p>
            <a:pPr lvl="1"/>
            <a:r>
              <a:rPr lang="en-US" b="1" dirty="0"/>
              <a:t>Fallback responses </a:t>
            </a:r>
            <a:r>
              <a:rPr lang="en-US" dirty="0"/>
              <a:t>- When agent cannot help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7310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transactions.csv in directory C:\Users\akaha\myfiles</a:t>
            </a:r>
          </a:p>
          <a:p>
            <a:r>
              <a:rPr lang="en-GB" dirty="0" err="1"/>
              <a:t>dr,cr,amt,dt</a:t>
            </a:r>
            <a:endParaRPr lang="en-GB" dirty="0"/>
          </a:p>
          <a:p>
            <a:r>
              <a:rPr lang="en-GB" dirty="0"/>
              <a:t>1,2,100000,2026-01-05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8_KYC_Check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Read a file from the disk containing Aadhar and PAN card data</a:t>
            </a:r>
          </a:p>
          <a:p>
            <a:pPr lvl="1"/>
            <a:r>
              <a:rPr lang="en-IN" dirty="0"/>
              <a:t>Case 1: Data is matching between Aadhar and PAN</a:t>
            </a:r>
          </a:p>
          <a:p>
            <a:pPr lvl="1"/>
            <a:r>
              <a:rPr lang="en-IN" dirty="0"/>
              <a:t>Case 2: There is a mismatch</a:t>
            </a:r>
          </a:p>
          <a:p>
            <a:r>
              <a:rPr lang="en-IN" dirty="0"/>
              <a:t>Extract Aadhar and PAN from the image</a:t>
            </a:r>
          </a:p>
          <a:p>
            <a:r>
              <a:rPr lang="en-IN" dirty="0"/>
              <a:t>Check if name and DOB in both are matching</a:t>
            </a:r>
          </a:p>
          <a:p>
            <a:r>
              <a:rPr lang="en-IN" dirty="0"/>
              <a:t>If there is a KYC problem, add a record to a MYSQL table</a:t>
            </a:r>
          </a:p>
          <a:p>
            <a:r>
              <a:rPr lang="en-IN" dirty="0"/>
              <a:t>If KYC is ok, add a row to a Google 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User has receive a damaged product and has complained</a:t>
            </a:r>
          </a:p>
          <a:p>
            <a:pPr lvl="1"/>
            <a:r>
              <a:rPr lang="en-IN" dirty="0"/>
              <a:t>Open workflow and execute – Webhook waits for user’s complaint</a:t>
            </a:r>
          </a:p>
          <a:p>
            <a:pPr lvl="1"/>
            <a:r>
              <a:rPr lang="en-IN" dirty="0"/>
              <a:t>Open a terminal and run </a:t>
            </a:r>
            <a:r>
              <a:rPr lang="pt-BR" dirty="0"/>
              <a:t>C:\code\agenticai\7_n8n&gt; </a:t>
            </a:r>
            <a:r>
              <a:rPr lang="pt-BR" b="1" dirty="0"/>
              <a:t>python app.py </a:t>
            </a:r>
            <a:r>
              <a:rPr lang="pt-BR" dirty="0"/>
              <a:t> - This will open an API endpoint on port 5000, waiting for user complaints – Keep running</a:t>
            </a:r>
          </a:p>
          <a:p>
            <a:pPr lvl="1"/>
            <a:r>
              <a:rPr lang="pt-BR" dirty="0"/>
              <a:t>In a second terminal, run the following </a:t>
            </a:r>
            <a:r>
              <a:rPr lang="pt-BR" i="1" dirty="0"/>
              <a:t>curl </a:t>
            </a:r>
            <a:r>
              <a:rPr lang="pt-BR" dirty="0"/>
              <a:t>command to call app.py with the complaint data: C:\code\agenticai\7_n8n&gt;</a:t>
            </a:r>
            <a:r>
              <a:rPr lang="pt-BR" b="1" dirty="0"/>
              <a:t>curl -X POST http://localhost:5000/trigger-flow -F "user_id=123" -F "order_id=456" -F "image=@c:\\code\\agenticai\\7_n8n\\Broken_laptop.jpg"</a:t>
            </a:r>
          </a:p>
          <a:p>
            <a:pPr lvl="1"/>
            <a:r>
              <a:rPr lang="en-GB" dirty="0"/>
              <a:t>Curl -&gt; app.py -&gt; Webhook … Our workflow will be triggered</a:t>
            </a:r>
          </a:p>
          <a:p>
            <a:r>
              <a:rPr lang="en-GB" dirty="0"/>
              <a:t>Check if order exists in our MySQL database</a:t>
            </a:r>
          </a:p>
          <a:p>
            <a:r>
              <a:rPr lang="en-GB" dirty="0"/>
              <a:t>Check if the image uploaded by the user shows a damaged product</a:t>
            </a:r>
          </a:p>
          <a:p>
            <a:r>
              <a:rPr lang="en-GB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Make sure we have a table orders_2 containing a record matching the user id and order id as coming from curl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Prompt</a:t>
            </a:r>
          </a:p>
          <a:p>
            <a:endParaRPr lang="en-IN" dirty="0"/>
          </a:p>
          <a:p>
            <a:r>
              <a:rPr lang="en-US" dirty="0"/>
              <a:t>You are a damage verification agent.</a:t>
            </a:r>
          </a:p>
          <a:p>
            <a:endParaRPr lang="en-US" dirty="0"/>
          </a:p>
          <a:p>
            <a:r>
              <a:rPr lang="en-US" dirty="0"/>
              <a:t>Check if the image shows a damaged or broken electronic product.</a:t>
            </a:r>
          </a:p>
          <a:p>
            <a:endParaRPr lang="en-US" dirty="0"/>
          </a:p>
          <a:p>
            <a:r>
              <a:rPr lang="en-US" dirty="0"/>
              <a:t>Return ONLY valid JSON.</a:t>
            </a:r>
          </a:p>
          <a:p>
            <a:r>
              <a:rPr lang="en-US" dirty="0"/>
              <a:t>Do NOT use markdown.</a:t>
            </a:r>
          </a:p>
          <a:p>
            <a:r>
              <a:rPr lang="en-US" dirty="0"/>
              <a:t>Do NOT add ```</a:t>
            </a:r>
            <a:r>
              <a:rPr lang="en-US" dirty="0" err="1"/>
              <a:t>json</a:t>
            </a:r>
            <a:r>
              <a:rPr lang="en-US" dirty="0"/>
              <a:t> or ```.</a:t>
            </a:r>
          </a:p>
          <a:p>
            <a:endParaRPr lang="en-US" dirty="0"/>
          </a:p>
          <a:p>
            <a:r>
              <a:rPr lang="en-US" dirty="0"/>
              <a:t>JSON schema: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is_damaged</a:t>
            </a:r>
            <a:r>
              <a:rPr lang="en-US" dirty="0"/>
              <a:t>": </a:t>
            </a:r>
            <a:r>
              <a:rPr lang="en-US" dirty="0" err="1"/>
              <a:t>true|false</a:t>
            </a:r>
            <a:r>
              <a:rPr lang="en-US" dirty="0"/>
              <a:t>,</a:t>
            </a:r>
          </a:p>
          <a:p>
            <a:r>
              <a:rPr lang="en-US" dirty="0"/>
              <a:t>  "</a:t>
            </a:r>
            <a:r>
              <a:rPr lang="en-US" dirty="0" err="1"/>
              <a:t>damage_type</a:t>
            </a:r>
            <a:r>
              <a:rPr lang="en-US" dirty="0"/>
              <a:t>": "string",</a:t>
            </a:r>
          </a:p>
          <a:p>
            <a:r>
              <a:rPr lang="en-US" dirty="0"/>
              <a:t>  "confidence": "</a:t>
            </a:r>
            <a:r>
              <a:rPr lang="en-US" dirty="0" err="1"/>
              <a:t>low|medium|high</a:t>
            </a:r>
            <a:r>
              <a:rPr lang="en-US" dirty="0"/>
              <a:t>"</a:t>
            </a:r>
          </a:p>
          <a:p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‘If’ block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‘Edit Fields (Set)’ block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‘If’ block</a:t>
            </a:r>
          </a:p>
          <a:p>
            <a:pPr algn="ctr"/>
            <a:endParaRPr lang="en-IN" sz="1200" dirty="0"/>
          </a:p>
          <a:p>
            <a:pPr algn="ctr"/>
            <a:r>
              <a:rPr lang="en-GB" sz="1200" dirty="0"/>
              <a:t>{{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is_damaged</a:t>
            </a:r>
            <a:r>
              <a:rPr lang="en-GB" sz="1200" dirty="0"/>
              <a:t> === true </a:t>
            </a:r>
            <a:r>
              <a:rPr lang="en-GB" sz="1200" dirty="0" err="1"/>
              <a:t>andand</a:t>
            </a:r>
            <a:r>
              <a:rPr lang="en-GB" sz="1200" dirty="0"/>
              <a:t>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confidence.trim</a:t>
            </a:r>
            <a:r>
              <a:rPr lang="en-GB" sz="120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84F8D-5FBE-90E3-4BB3-E1EC1146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2AE5-F38B-FEDD-E77F-3896B1DF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06C-F42E-E48D-8CD1-BB004432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Step 7: Test and Iterate</a:t>
            </a:r>
          </a:p>
          <a:p>
            <a:pPr lvl="1"/>
            <a:r>
              <a:rPr lang="en-US" b="1" dirty="0"/>
              <a:t>Test happy paths </a:t>
            </a:r>
            <a:r>
              <a:rPr lang="en-US" dirty="0"/>
              <a:t>- Normal use cases</a:t>
            </a:r>
          </a:p>
          <a:p>
            <a:pPr lvl="1"/>
            <a:r>
              <a:rPr lang="en-US" b="1" dirty="0"/>
              <a:t>Test edge cases </a:t>
            </a:r>
            <a:r>
              <a:rPr lang="en-US" dirty="0"/>
              <a:t>- Unusual requests, errors</a:t>
            </a:r>
          </a:p>
          <a:p>
            <a:pPr lvl="1"/>
            <a:r>
              <a:rPr lang="en-US" b="1" dirty="0"/>
              <a:t>Evaluate responses </a:t>
            </a:r>
            <a:r>
              <a:rPr lang="en-US" dirty="0"/>
              <a:t>- Accurate? Helpful? On-brand?</a:t>
            </a:r>
          </a:p>
          <a:p>
            <a:pPr lvl="1"/>
            <a:r>
              <a:rPr lang="en-US" b="1" dirty="0"/>
              <a:t>Refine prompts </a:t>
            </a:r>
            <a:r>
              <a:rPr lang="en-US" dirty="0"/>
              <a:t>- Based on what goes wrong</a:t>
            </a:r>
          </a:p>
          <a:p>
            <a:pPr lvl="1"/>
            <a:endParaRPr lang="en-US" dirty="0"/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1. Purpose → 2. Tools → 3. Prompt → 4. Memory → 5. Loop → 6. Errors → 7. Test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900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‘Respond to Webhook’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Backing Up and Restoring Docker Volume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safety, we can take a backup of Docker Volume (i.e. of n8n_data)</a:t>
            </a:r>
          </a:p>
          <a:p>
            <a:r>
              <a:rPr lang="en-GB" dirty="0"/>
              <a:t>docker run --rm -v n8n_data:/data -v ${PWD}:/backup </a:t>
            </a:r>
            <a:r>
              <a:rPr lang="en-GB" dirty="0" err="1"/>
              <a:t>busybox</a:t>
            </a:r>
            <a:r>
              <a:rPr lang="en-GB" dirty="0"/>
              <a:t> tar </a:t>
            </a:r>
            <a:r>
              <a:rPr lang="en-GB" dirty="0" err="1"/>
              <a:t>czf</a:t>
            </a:r>
            <a:r>
              <a:rPr lang="en-GB" dirty="0"/>
              <a:t> /backup/n8n_data_backup.tar.gz -C /data .</a:t>
            </a:r>
          </a:p>
          <a:p>
            <a:pPr lvl="1"/>
            <a:r>
              <a:rPr lang="en-GB" dirty="0"/>
              <a:t>File </a:t>
            </a:r>
            <a:r>
              <a:rPr lang="pt-BR" dirty="0"/>
              <a:t>C:\Users\akaha\n8n_data_backup.tar.gz will be created</a:t>
            </a:r>
          </a:p>
          <a:p>
            <a:r>
              <a:rPr lang="pt-BR"/>
              <a:t>Note: </a:t>
            </a:r>
            <a:r>
              <a:rPr lang="pt-BR" dirty="0"/>
              <a:t>for Linux/Mac: docker run --rm  -v n8n_data:/data  -v %cd%:/backup   busybox  tar czf /backup/n8n_data_backup.tar.gz -C /data .</a:t>
            </a:r>
          </a:p>
          <a:p>
            <a:r>
              <a:rPr lang="pt-BR" dirty="0"/>
              <a:t>Later, if needed, we can restore:</a:t>
            </a:r>
          </a:p>
          <a:p>
            <a:r>
              <a:rPr lang="pt-BR" dirty="0"/>
              <a:t>docker run --rm  -v n8n_data:/data -v ${PWD}:/backup  busybox  tar xzf /backup/n8n_data_backup.tar.gz -C 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Actually Building Our First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1: Setup and Imports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23826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OpenAI Agents SDK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running multiple queries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to convert functions into agent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load_dotenv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Loads API keys from .env 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Installations</a:t>
            </a:r>
          </a:p>
          <a:p>
            <a:endParaRPr lang="en-IN" dirty="0"/>
          </a:p>
          <a:p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-agents  </a:t>
            </a:r>
            <a:r>
              <a:rPr lang="en-IN" b="1" dirty="0" err="1"/>
              <a:t>dotenv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46964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@function_tool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tells the agent that it is a callable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“””  …  ‘’’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Docstring helps the agent decide if and when to use this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  <a:endParaRPr lang="en-GB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</a:t>
                      </a:r>
                      <a:r>
                        <a:rPr lang="en-IN" dirty="0" err="1"/>
                        <a:t>QandA</a:t>
                      </a:r>
                      <a:r>
                        <a:rPr lang="en-IN" dirty="0"/>
                        <a:t>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3: Create Agent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8328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Identifies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Which LLM to use?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available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prompt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448D-B46A-6B2B-7ED1-9B170BA8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C915-B5AC-537D-8432-C0FEBDB19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What will we cover?</a:t>
            </a:r>
          </a:p>
          <a:p>
            <a:pPr lvl="1"/>
            <a:r>
              <a:rPr lang="en-IN" dirty="0"/>
              <a:t>Agentic AI concepts, Design Ideas, Prompt Engineering, Working with LLMs, Creating Agents, Technologies: Open AI APIs for creating Agents (Chat Completions, Response, Agents), </a:t>
            </a:r>
            <a:r>
              <a:rPr lang="en-IN" dirty="0" err="1"/>
              <a:t>LangChain</a:t>
            </a:r>
            <a:r>
              <a:rPr lang="en-IN" dirty="0"/>
              <a:t> and </a:t>
            </a:r>
            <a:r>
              <a:rPr lang="en-IN" dirty="0" err="1"/>
              <a:t>LangChain</a:t>
            </a:r>
            <a:r>
              <a:rPr lang="en-IN" dirty="0"/>
              <a:t> Expression Language (LCL) basics, </a:t>
            </a:r>
            <a:r>
              <a:rPr lang="en-IN" dirty="0" err="1"/>
              <a:t>LangGraph</a:t>
            </a:r>
            <a:r>
              <a:rPr lang="en-IN" dirty="0"/>
              <a:t>, </a:t>
            </a:r>
            <a:r>
              <a:rPr lang="en-IN" dirty="0" err="1"/>
              <a:t>CrewAI</a:t>
            </a:r>
            <a:r>
              <a:rPr lang="en-IN" dirty="0"/>
              <a:t>, Microsoft </a:t>
            </a:r>
            <a:r>
              <a:rPr lang="en-IN" dirty="0" err="1"/>
              <a:t>Autogen</a:t>
            </a:r>
            <a:r>
              <a:rPr lang="en-IN" dirty="0"/>
              <a:t>, No Code/Low Code: n8n and OpenAI Agent Builder, Deploying Agents using Docker and AWS, AWS Bedrock, AI Observability, Explainability</a:t>
            </a:r>
          </a:p>
          <a:p>
            <a:r>
              <a:rPr lang="en-IN" dirty="0"/>
              <a:t>What will we NOT cover?</a:t>
            </a:r>
          </a:p>
          <a:p>
            <a:pPr lvl="1"/>
            <a:r>
              <a:rPr lang="en-IN" dirty="0"/>
              <a:t>Python programming</a:t>
            </a:r>
          </a:p>
          <a:p>
            <a:r>
              <a:rPr lang="en-IN" dirty="0"/>
              <a:t>What will you be expected to know?</a:t>
            </a:r>
          </a:p>
          <a:p>
            <a:pPr lvl="1"/>
            <a:r>
              <a:rPr lang="en-IN" dirty="0"/>
              <a:t>Basics of Python (Writing simple programs, I/O, File I/O, Creating classes and objects, Conditions, Looping), Basics of SQL and JSON</a:t>
            </a:r>
          </a:p>
          <a:p>
            <a:r>
              <a:rPr lang="en-IN" dirty="0"/>
              <a:t>What will be the course structure?</a:t>
            </a:r>
          </a:p>
          <a:p>
            <a:pPr lvl="1"/>
            <a:r>
              <a:rPr lang="en-GB" dirty="0"/>
              <a:t>Similar to </a:t>
            </a:r>
            <a:r>
              <a:rPr lang="en-GB" i="1" dirty="0"/>
              <a:t>What will we cover?</a:t>
            </a:r>
            <a:r>
              <a:rPr lang="en-GB" dirty="0"/>
              <a:t> point earlier, with some changes</a:t>
            </a:r>
          </a:p>
          <a:p>
            <a:r>
              <a:rPr lang="en-GB" dirty="0"/>
              <a:t>What will we NOT be doing in the sessions?</a:t>
            </a:r>
          </a:p>
          <a:p>
            <a:pPr lvl="1"/>
            <a:r>
              <a:rPr lang="en-GB" dirty="0"/>
              <a:t>Actually writing code – I have created examples, which I will explain</a:t>
            </a:r>
          </a:p>
          <a:p>
            <a:pPr lvl="1"/>
            <a:r>
              <a:rPr lang="en-GB" dirty="0"/>
              <a:t>Q&amp;A during the session – Participants will be on mute (Please 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1742883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4: Prepare Test Queries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01164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queries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queries to be sent to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async def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 this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Queries are in natural (human) language</a:t>
            </a:r>
          </a:p>
          <a:p>
            <a:endParaRPr lang="en-IN" b="1" dirty="0"/>
          </a:p>
          <a:p>
            <a:r>
              <a:rPr lang="en-IN" b="1" dirty="0"/>
              <a:t>Agent will figure out if and which tool to call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5: Run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08107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Runner.run</a:t>
                      </a:r>
                      <a:r>
                        <a:rPr lang="en-IN" dirty="0"/>
                        <a:t>(agent, query)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Executes agent with a query, [ ] creates a list comprehension, i.e. multiple tasks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asyncio.gather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Runs all tasks simultaneously and waits for all to complete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await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Waits for all results before continuing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Multi-Assistant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6: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502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zip()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Pairs each query with its result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result.final_output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Agent’s final answer, after all tool calls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7: Run the Program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8522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if __name__ == “__main__”: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Standard Python syntax – Only runs if the file is executing directly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asyncio.run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Starts the async event loop and runs main()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7EB53-EC29-B5AE-2515-33D62BD6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A50D-8B85-9B95-E29F-4393B0C1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0780-2DD9-B0E0-DBCE-C5943BD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Where to get the course material, slides?</a:t>
            </a:r>
          </a:p>
          <a:p>
            <a:pPr lvl="1"/>
            <a:r>
              <a:rPr lang="en-GB" dirty="0"/>
              <a:t>Please see the title slide</a:t>
            </a:r>
          </a:p>
          <a:p>
            <a:r>
              <a:rPr lang="en-GB" dirty="0"/>
              <a:t>What if we miss a session/some part of it?</a:t>
            </a:r>
          </a:p>
          <a:p>
            <a:pPr lvl="1"/>
            <a:r>
              <a:rPr lang="en-GB" dirty="0"/>
              <a:t>Recordings will be available on </a:t>
            </a:r>
            <a:r>
              <a:rPr lang="en-GB" dirty="0" err="1"/>
              <a:t>Edureka</a:t>
            </a:r>
            <a:r>
              <a:rPr lang="en-GB" dirty="0"/>
              <a:t> site</a:t>
            </a:r>
          </a:p>
          <a:p>
            <a:r>
              <a:rPr lang="en-GB" dirty="0"/>
              <a:t>What if I have a question/problem after the session?</a:t>
            </a:r>
          </a:p>
          <a:p>
            <a:pPr lvl="1"/>
            <a:r>
              <a:rPr lang="en-GB" dirty="0"/>
              <a:t>Please use LinkedIn messenger</a:t>
            </a:r>
          </a:p>
          <a:p>
            <a:r>
              <a:rPr lang="en-GB" dirty="0"/>
              <a:t>What will this training NOT be?</a:t>
            </a:r>
          </a:p>
          <a:p>
            <a:pPr lvl="1"/>
            <a:r>
              <a:rPr lang="en-GB" dirty="0"/>
              <a:t>Full of theory, concepts, case studies – It is about 70% coding/trying out, 30% concepts</a:t>
            </a:r>
          </a:p>
          <a:p>
            <a:r>
              <a:rPr lang="en-GB" dirty="0"/>
              <a:t>What will greatly help?</a:t>
            </a:r>
          </a:p>
          <a:p>
            <a:pPr lvl="1"/>
            <a:r>
              <a:rPr lang="en-GB" dirty="0"/>
              <a:t>An open mind to try and learn, Patience when we do not seem to understand something at the beginning, Willingness to stick around, Quick installation and set up</a:t>
            </a:r>
          </a:p>
        </p:txBody>
      </p:sp>
    </p:spTree>
    <p:extLst>
      <p:ext uri="{BB962C8B-B14F-4D97-AF65-F5344CB8AC3E}">
        <p14:creationId xmlns:p14="http://schemas.microsoft.com/office/powerpoint/2010/main" val="316576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and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ECF0B-E053-B36A-FA74-D6B4519B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204A-45A1-095D-190F-2C83CE29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3566-B8EC-0D86-60A4-E8131AA9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What if I have a question?</a:t>
            </a:r>
          </a:p>
          <a:p>
            <a:pPr lvl="1"/>
            <a:r>
              <a:rPr lang="en-GB" dirty="0"/>
              <a:t>About 15-20 minutes time will be utilized towards the end for Q&amp;A, where those who want to ask questions will be unmuted one by one</a:t>
            </a:r>
          </a:p>
          <a:p>
            <a:r>
              <a:rPr lang="en-GB" dirty="0"/>
              <a:t>Request</a:t>
            </a:r>
          </a:p>
          <a:p>
            <a:pPr lvl="1"/>
            <a:r>
              <a:rPr lang="en-GB" dirty="0"/>
              <a:t>While asking queries, please be brief and to the point – Let us not use this time for personal installation/case study problems etc</a:t>
            </a:r>
          </a:p>
          <a:p>
            <a:r>
              <a:rPr lang="en-GB" dirty="0"/>
              <a:t>Pace</a:t>
            </a:r>
          </a:p>
          <a:p>
            <a:pPr lvl="1"/>
            <a:r>
              <a:rPr lang="en-GB" dirty="0"/>
              <a:t>Will be fast – Please be ready to get adjusted to it</a:t>
            </a:r>
          </a:p>
          <a:p>
            <a:r>
              <a:rPr lang="en-GB" b="1" dirty="0">
                <a:solidFill>
                  <a:srgbClr val="FF0000"/>
                </a:solidFill>
              </a:rPr>
              <a:t>Feedback and Rating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EVERY session has feedback and rating about </a:t>
            </a:r>
            <a:r>
              <a:rPr lang="en-GB" b="1" i="1" dirty="0">
                <a:solidFill>
                  <a:srgbClr val="FF0000"/>
                </a:solidFill>
              </a:rPr>
              <a:t>that</a:t>
            </a:r>
            <a:r>
              <a:rPr lang="en-GB" b="1" dirty="0">
                <a:solidFill>
                  <a:srgbClr val="FF0000"/>
                </a:solidFill>
              </a:rPr>
              <a:t> session – PLEASE MAKE SURE YOU GIVE IT EVERY TIME – Request you to only stick to EXCELLENT or POOR WITH 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2512506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Setup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912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72318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(Reason Without Observation)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multiple 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4013-1070-8360-4F06-D48A877C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Use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FEE5-EB3B-4701-2972-FFB3B79B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Agents extend capabilities by using </a:t>
            </a:r>
            <a:r>
              <a:rPr lang="en-US" b="1" dirty="0"/>
              <a:t>external tools </a:t>
            </a:r>
            <a:r>
              <a:rPr lang="en-US" dirty="0"/>
              <a:t>or </a:t>
            </a:r>
            <a:r>
              <a:rPr lang="en-US" b="1" dirty="0"/>
              <a:t>APIs </a:t>
            </a:r>
            <a:r>
              <a:rPr lang="en-US" dirty="0"/>
              <a:t>to achieve goals</a:t>
            </a:r>
          </a:p>
          <a:p>
            <a:pPr lvl="1"/>
            <a:r>
              <a:rPr lang="en-US" dirty="0"/>
              <a:t>Instead of doing everything internally, the agent delegates tasks to specialized modules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task</a:t>
            </a:r>
          </a:p>
          <a:p>
            <a:pPr lvl="1"/>
            <a:r>
              <a:rPr lang="en-US" dirty="0"/>
              <a:t>Determines which tool is suitable</a:t>
            </a:r>
          </a:p>
          <a:p>
            <a:pPr lvl="1"/>
            <a:r>
              <a:rPr lang="en-US" dirty="0"/>
              <a:t>Sends structured input to the tool</a:t>
            </a:r>
          </a:p>
          <a:p>
            <a:pPr lvl="1"/>
            <a:r>
              <a:rPr lang="en-US" dirty="0"/>
              <a:t>Receives output / result</a:t>
            </a:r>
          </a:p>
          <a:p>
            <a:pPr lvl="1"/>
            <a:r>
              <a:rPr lang="en-US" dirty="0"/>
              <a:t>Integrates result into final reasoning /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Modularity: Each tool is specialized; agent remains flexible</a:t>
            </a:r>
          </a:p>
          <a:p>
            <a:pPr lvl="1"/>
            <a:r>
              <a:rPr lang="en-US" dirty="0"/>
              <a:t>Scalability: Add new tools without changing core agent logic</a:t>
            </a:r>
          </a:p>
          <a:p>
            <a:pPr lvl="1"/>
            <a:r>
              <a:rPr lang="en-US" dirty="0"/>
              <a:t>Auditability: Clear trace of which tool produced what output</a:t>
            </a:r>
          </a:p>
          <a:p>
            <a:pPr lvl="1"/>
            <a:r>
              <a:rPr lang="en-US" dirty="0"/>
              <a:t>Efficiency: Offloads complex computations to optimized tools</a:t>
            </a:r>
            <a:endParaRPr lang="en-GB" dirty="0"/>
          </a:p>
        </p:txBody>
      </p:sp>
      <p:pic>
        <p:nvPicPr>
          <p:cNvPr id="1026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947B51EB-2097-FD71-24ED-8FAE073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F41DC3-8350-71A6-4459-78BE45C4F62A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 Containing Tools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0F5504-93A8-5BED-058A-A69FAE1375F4}"/>
              </a:ext>
            </a:extLst>
          </p:cNvPr>
          <p:cNvSpPr/>
          <p:nvPr/>
        </p:nvSpPr>
        <p:spPr>
          <a:xfrm>
            <a:off x="6463621" y="617490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615C02-3BD4-FF8B-93D9-6B8286780AFC}"/>
              </a:ext>
            </a:extLst>
          </p:cNvPr>
          <p:cNvSpPr/>
          <p:nvPr/>
        </p:nvSpPr>
        <p:spPr>
          <a:xfrm>
            <a:off x="8268570" y="60043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AB6585E-2211-64F1-F44C-054326C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22" y="108532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18926-0348-AD3C-08FB-C2D2AFAB511B}"/>
              </a:ext>
            </a:extLst>
          </p:cNvPr>
          <p:cNvCxnSpPr>
            <a:cxnSpLocks/>
          </p:cNvCxnSpPr>
          <p:nvPr/>
        </p:nvCxnSpPr>
        <p:spPr>
          <a:xfrm>
            <a:off x="9793154" y="1387367"/>
            <a:ext cx="0" cy="514666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2E473-E0A5-9120-C830-39D766F568E1}"/>
              </a:ext>
            </a:extLst>
          </p:cNvPr>
          <p:cNvCxnSpPr>
            <a:cxnSpLocks/>
          </p:cNvCxnSpPr>
          <p:nvPr/>
        </p:nvCxnSpPr>
        <p:spPr>
          <a:xfrm flipH="1">
            <a:off x="5698132" y="1910878"/>
            <a:ext cx="4102002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9C338-2B42-A3F4-2023-5E63F87ED85E}"/>
              </a:ext>
            </a:extLst>
          </p:cNvPr>
          <p:cNvCxnSpPr>
            <a:cxnSpLocks/>
          </p:cNvCxnSpPr>
          <p:nvPr/>
        </p:nvCxnSpPr>
        <p:spPr>
          <a:xfrm flipV="1">
            <a:off x="5705112" y="1439088"/>
            <a:ext cx="0" cy="4717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D6434B-17F8-093A-C2D2-CCB3AA7B1672}"/>
              </a:ext>
            </a:extLst>
          </p:cNvPr>
          <p:cNvSpPr/>
          <p:nvPr/>
        </p:nvSpPr>
        <p:spPr>
          <a:xfrm>
            <a:off x="10965822" y="0"/>
            <a:ext cx="1226178" cy="1025594"/>
          </a:xfrm>
          <a:prstGeom prst="cloudCallout">
            <a:avLst>
              <a:gd name="adj1" fmla="val -74343"/>
              <a:gd name="adj2" fmla="val 169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Need to call a Tool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24D-CEC6-1425-B878-D76D345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2943-6FCF-0848-71D7-DDC80F9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explicitly creates a step-by-step plan before executing a task</a:t>
            </a:r>
          </a:p>
          <a:p>
            <a:pPr lvl="1"/>
            <a:r>
              <a:rPr lang="en-US" dirty="0"/>
              <a:t>Planning separates reasoning about what to do from doing the work</a:t>
            </a:r>
          </a:p>
          <a:p>
            <a:pPr lvl="1"/>
            <a:r>
              <a:rPr lang="en-US" dirty="0"/>
              <a:t>The plan acts as a control structure guiding execution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user goal</a:t>
            </a:r>
          </a:p>
          <a:p>
            <a:pPr lvl="1"/>
            <a:r>
              <a:rPr lang="en-US" dirty="0"/>
              <a:t>Decomposes the goal into ordered steps</a:t>
            </a:r>
          </a:p>
          <a:p>
            <a:pPr lvl="1"/>
            <a:r>
              <a:rPr lang="en-US" dirty="0"/>
              <a:t>Validates the plan for feasibility and completeness</a:t>
            </a:r>
          </a:p>
          <a:p>
            <a:pPr lvl="1"/>
            <a:r>
              <a:rPr lang="en-US" dirty="0"/>
              <a:t>Executes each step sequentially (or conditionally)</a:t>
            </a:r>
          </a:p>
          <a:p>
            <a:pPr lvl="1"/>
            <a:r>
              <a:rPr lang="en-US" dirty="0"/>
              <a:t>Produces the final output based on the executed plan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Predictability: Clear execution path reduces unexpected behavior</a:t>
            </a:r>
          </a:p>
          <a:p>
            <a:pPr lvl="1"/>
            <a:r>
              <a:rPr lang="en-US" dirty="0"/>
              <a:t>Debuggability: Failures can be traced to a specific plan step</a:t>
            </a:r>
          </a:p>
          <a:p>
            <a:pPr lvl="1"/>
            <a:r>
              <a:rPr lang="en-US" dirty="0"/>
              <a:t>Safety: Risky actions can be reviewed before execution</a:t>
            </a:r>
          </a:p>
          <a:p>
            <a:pPr lvl="1"/>
            <a:r>
              <a:rPr lang="en-US" dirty="0"/>
              <a:t>Production-readiness: Enables monitoring, logging, and governance</a:t>
            </a:r>
            <a:endParaRPr lang="en-GB" dirty="0"/>
          </a:p>
        </p:txBody>
      </p:sp>
      <p:pic>
        <p:nvPicPr>
          <p:cNvPr id="5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1DB61474-85C0-B760-AE40-0A26D1A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232520-61EE-48B3-AC8A-3DB84D5F2FC6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10997E-B6C2-B709-AD85-49315CC321F1}"/>
              </a:ext>
            </a:extLst>
          </p:cNvPr>
          <p:cNvSpPr/>
          <p:nvPr/>
        </p:nvSpPr>
        <p:spPr>
          <a:xfrm>
            <a:off x="6480201" y="61931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262CA4-F37E-5C52-8F98-B89FA191D135}"/>
              </a:ext>
            </a:extLst>
          </p:cNvPr>
          <p:cNvSpPr/>
          <p:nvPr/>
        </p:nvSpPr>
        <p:spPr>
          <a:xfrm>
            <a:off x="8322670" y="61019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FFBE1D1-0130-45B0-1117-3855E971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35" y="87117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BECCF-1B53-2006-84B1-850E87E657C4}"/>
              </a:ext>
            </a:extLst>
          </p:cNvPr>
          <p:cNvSpPr txBox="1"/>
          <p:nvPr/>
        </p:nvSpPr>
        <p:spPr>
          <a:xfrm>
            <a:off x="8874833" y="365125"/>
            <a:ext cx="104004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Plan</a:t>
            </a:r>
          </a:p>
          <a:p>
            <a:pPr algn="ctr"/>
            <a:r>
              <a:rPr lang="en-IN" sz="1600" b="1" dirty="0"/>
              <a:t>+</a:t>
            </a:r>
          </a:p>
          <a:p>
            <a:pPr algn="ctr"/>
            <a:r>
              <a:rPr lang="en-IN" sz="1600" b="1" dirty="0"/>
              <a:t>Execute</a:t>
            </a:r>
            <a:endParaRPr lang="en-GB" sz="16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DA6922-DA5B-A9E1-594D-F93B8EB7E16E}"/>
              </a:ext>
            </a:extLst>
          </p:cNvPr>
          <p:cNvSpPr/>
          <p:nvPr/>
        </p:nvSpPr>
        <p:spPr>
          <a:xfrm>
            <a:off x="9963887" y="61019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1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Download and install Python </a:t>
            </a:r>
            <a:r>
              <a:rPr lang="en-IN" b="1" dirty="0"/>
              <a:t>Version 3.12 </a:t>
            </a:r>
            <a:r>
              <a:rPr lang="en-IN" dirty="0"/>
              <a:t>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  <a:endParaRPr lang="en-IN" b="1" dirty="0"/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Install Docker (</a:t>
            </a:r>
            <a:r>
              <a:rPr lang="en-IN" dirty="0">
                <a:hlinkClick r:id="rId4"/>
              </a:rPr>
              <a:t>https://www.docker.com/get-started/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Windows/Mac: Docker Desktop, Linux: Docker CLI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myenv</a:t>
            </a:r>
            <a:endParaRPr lang="en-IN" b="1" dirty="0"/>
          </a:p>
          <a:p>
            <a:pPr lvl="1"/>
            <a:r>
              <a:rPr lang="en-IN" b="1" dirty="0" err="1"/>
              <a:t>myenv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myvenv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</a:t>
            </a:r>
            <a:r>
              <a:rPr lang="en-IN" b="1" dirty="0" err="1"/>
              <a:t>openai</a:t>
            </a:r>
            <a:endParaRPr lang="en-IN" b="1" dirty="0"/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536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168-79B9-3AE3-A4BE-17682862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7069-6076-F5E6-DD4D-11771C90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interleaves </a:t>
            </a:r>
            <a:r>
              <a:rPr lang="en-US" b="1" dirty="0"/>
              <a:t>reasoning </a:t>
            </a:r>
            <a:r>
              <a:rPr lang="en-US" dirty="0"/>
              <a:t>and </a:t>
            </a:r>
            <a:r>
              <a:rPr lang="en-US" b="1" dirty="0"/>
              <a:t>action </a:t>
            </a:r>
            <a:r>
              <a:rPr lang="en-US" dirty="0"/>
              <a:t>in a tight loop</a:t>
            </a:r>
          </a:p>
          <a:p>
            <a:pPr lvl="1"/>
            <a:r>
              <a:rPr lang="en-US" dirty="0"/>
              <a:t>Instead of planning everything upfront, the agent decides what to do next at each step</a:t>
            </a:r>
          </a:p>
          <a:p>
            <a:pPr lvl="1"/>
            <a:r>
              <a:rPr lang="en-US" dirty="0"/>
              <a:t>Actions are taken based on intermediate observations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reasons about the current state</a:t>
            </a:r>
          </a:p>
          <a:p>
            <a:pPr lvl="1"/>
            <a:r>
              <a:rPr lang="en-US" dirty="0"/>
              <a:t>Decides the next action to take</a:t>
            </a:r>
          </a:p>
          <a:p>
            <a:pPr lvl="1"/>
            <a:r>
              <a:rPr lang="en-US" dirty="0"/>
              <a:t>Executes the action (tool call, computation, lookup, etc.)</a:t>
            </a:r>
          </a:p>
          <a:p>
            <a:pPr lvl="1"/>
            <a:r>
              <a:rPr lang="en-US" dirty="0"/>
              <a:t>Observes the result</a:t>
            </a:r>
          </a:p>
          <a:p>
            <a:pPr lvl="1"/>
            <a:r>
              <a:rPr lang="en-US" dirty="0"/>
              <a:t>Updates reasoning based on the observation</a:t>
            </a:r>
          </a:p>
          <a:p>
            <a:pPr lvl="1"/>
            <a:r>
              <a:rPr lang="en-US" dirty="0"/>
              <a:t>Repeats until the goal is achieved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Adaptability: Adjusts actions dynamically based on observations</a:t>
            </a:r>
          </a:p>
          <a:p>
            <a:pPr lvl="1"/>
            <a:r>
              <a:rPr lang="en-US" dirty="0"/>
              <a:t>Exploration-friendly: Suitable for open-ended or uncertain tasks</a:t>
            </a:r>
          </a:p>
          <a:p>
            <a:pPr lvl="1"/>
            <a:r>
              <a:rPr lang="en-US" dirty="0"/>
              <a:t>Error recovery: Can correct course mid-execution</a:t>
            </a:r>
          </a:p>
          <a:p>
            <a:pPr lvl="1"/>
            <a:r>
              <a:rPr lang="en-US" dirty="0"/>
              <a:t>Natural agent behavior: Closely mimics human problem-solving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299A23F7-3518-0D84-F4CF-D1BD4F4C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1" y="276893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FA0317A-EAF4-D20E-C9FF-46D79D61998B}"/>
              </a:ext>
            </a:extLst>
          </p:cNvPr>
          <p:cNvSpPr/>
          <p:nvPr/>
        </p:nvSpPr>
        <p:spPr>
          <a:xfrm>
            <a:off x="4111310" y="298306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093914-059C-DDF3-24B2-89CF60BCDA28}"/>
              </a:ext>
            </a:extLst>
          </p:cNvPr>
          <p:cNvSpPr/>
          <p:nvPr/>
        </p:nvSpPr>
        <p:spPr>
          <a:xfrm>
            <a:off x="5516939" y="710055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55F7CB-C775-7775-B4B3-330B65E433EF}"/>
              </a:ext>
            </a:extLst>
          </p:cNvPr>
          <p:cNvSpPr/>
          <p:nvPr/>
        </p:nvSpPr>
        <p:spPr>
          <a:xfrm>
            <a:off x="7359408" y="70093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CC840C6-79AD-8E9A-ACC7-4EB03068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2" y="230188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CF1D8-DF64-7BB0-5C4B-E2178548EDAD}"/>
              </a:ext>
            </a:extLst>
          </p:cNvPr>
          <p:cNvSpPr/>
          <p:nvPr/>
        </p:nvSpPr>
        <p:spPr>
          <a:xfrm>
            <a:off x="9894084" y="7532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D60E31D-7FB9-84C5-7569-98010C145019}"/>
              </a:ext>
            </a:extLst>
          </p:cNvPr>
          <p:cNvSpPr/>
          <p:nvPr/>
        </p:nvSpPr>
        <p:spPr>
          <a:xfrm>
            <a:off x="7965520" y="298306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5DE7D-C0AF-1FA7-5101-CF48A7BF6B2D}"/>
              </a:ext>
            </a:extLst>
          </p:cNvPr>
          <p:cNvSpPr txBox="1"/>
          <p:nvPr/>
        </p:nvSpPr>
        <p:spPr>
          <a:xfrm>
            <a:off x="7965520" y="1551243"/>
            <a:ext cx="145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“N” Iterations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1922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286-2256-6934-A96A-C8D8CA4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Reflection 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A64A-6255-51CC-7B44-72A2AC07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evaluates and critiques its </a:t>
            </a:r>
            <a:r>
              <a:rPr lang="en-US" b="1" dirty="0"/>
              <a:t>own output</a:t>
            </a:r>
          </a:p>
          <a:p>
            <a:pPr lvl="1"/>
            <a:r>
              <a:rPr lang="en-US" dirty="0"/>
              <a:t>Reflection introduces a </a:t>
            </a:r>
            <a:r>
              <a:rPr lang="en-US" b="1" dirty="0"/>
              <a:t>self-review loop </a:t>
            </a:r>
            <a:r>
              <a:rPr lang="en-US" dirty="0"/>
              <a:t>before producing the final answer</a:t>
            </a:r>
          </a:p>
          <a:p>
            <a:pPr lvl="1"/>
            <a:r>
              <a:rPr lang="en-US" dirty="0"/>
              <a:t>The agent improves quality by identifying errors, gaps, or improvements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generates an initial draft response</a:t>
            </a:r>
          </a:p>
          <a:p>
            <a:pPr lvl="1"/>
            <a:r>
              <a:rPr lang="en-US" dirty="0"/>
              <a:t>Reviews the draft critically</a:t>
            </a:r>
          </a:p>
          <a:p>
            <a:pPr lvl="1"/>
            <a:r>
              <a:rPr lang="en-US" dirty="0"/>
              <a:t>Identifies mistakes, omissions, or weak reasoning</a:t>
            </a:r>
          </a:p>
          <a:p>
            <a:pPr lvl="1"/>
            <a:r>
              <a:rPr lang="en-US" dirty="0"/>
              <a:t>Revises the response based on reflection</a:t>
            </a:r>
          </a:p>
          <a:p>
            <a:pPr lvl="1"/>
            <a:r>
              <a:rPr lang="en-US" dirty="0"/>
              <a:t>Outputs the improved final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Higher accuracy: Reduces hallucinations and logical errors</a:t>
            </a:r>
          </a:p>
          <a:p>
            <a:pPr lvl="1"/>
            <a:r>
              <a:rPr lang="en-US" dirty="0"/>
              <a:t>Quality improvement: Produces more complete and refined outputs</a:t>
            </a:r>
          </a:p>
          <a:p>
            <a:pPr lvl="1"/>
            <a:r>
              <a:rPr lang="en-US" dirty="0"/>
              <a:t>Self-correction: Detects issues without external feedback</a:t>
            </a:r>
          </a:p>
          <a:p>
            <a:pPr lvl="1"/>
            <a:r>
              <a:rPr lang="en-US" dirty="0"/>
              <a:t>Production reliability: Useful for high-stakes responses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3671F769-0F73-1584-42FE-E7A067EF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F5B6636-AA0D-79C0-517E-D11780DB14E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0B7FA48-AAA2-2D8D-3B45-049DE157BBF4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645E86-AAF5-F544-4ACA-5D53E24529E0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321DA2-656F-50C6-FB97-2A1534C52421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FBE35B6E-EE90-9C93-A27F-9FC93392EE5A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5CF49F6-7F86-DF92-8F91-D1173422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3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80F5-A3DF-C978-CF19-E2FF3678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Verus Reflection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F441-D2CC-7973-1B50-573CB2DA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ReAct</a:t>
            </a:r>
            <a:r>
              <a:rPr lang="en-US" dirty="0"/>
              <a:t> → “What should I do next?” (Drives actions)</a:t>
            </a:r>
          </a:p>
          <a:p>
            <a:r>
              <a:rPr lang="en-US" dirty="0"/>
              <a:t>Reflection → “Is what I did correct?” (Audits outcomes)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31623A-4447-4AF9-15AA-D3BAE2F51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87613"/>
              </p:ext>
            </p:extLst>
          </p:nvPr>
        </p:nvGraphicFramePr>
        <p:xfrm>
          <a:off x="838200" y="2885123"/>
          <a:ext cx="10515600" cy="329184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724624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902319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19720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ReAct (Reason + Act)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Reflection Pattern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while acting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about the answer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41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Before </a:t>
                      </a:r>
                      <a:r>
                        <a:rPr lang="en-GB" b="1"/>
                        <a:t>each action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After a draft or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63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Main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Decide </a:t>
                      </a:r>
                      <a:r>
                        <a:rPr lang="en-GB" b="1"/>
                        <a:t>next step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Check / improve correctness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54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Uses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Yes (search, DB, APIs,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Usually no (LLM-only)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60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/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Self-critique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89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Error handling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during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after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81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Faster end-to-end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Slower (extra step)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87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Typical use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workflows,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Validation, QA, grading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42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97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CF5C-B88C-D29A-328D-6145B998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46F-FAE7-9A5C-8E4A-49E75B6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3FB9-D6DC-19EC-4598-89E8521F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performs structured </a:t>
            </a:r>
            <a:r>
              <a:rPr lang="en-US" b="1" dirty="0"/>
              <a:t>reasoning without relying on external observations</a:t>
            </a:r>
          </a:p>
          <a:p>
            <a:pPr lvl="1"/>
            <a:r>
              <a:rPr lang="en-US" dirty="0"/>
              <a:t>All decisions are derived from </a:t>
            </a:r>
            <a:r>
              <a:rPr lang="en-US" b="1" dirty="0"/>
              <a:t>rules, constraints, and internal knowledge</a:t>
            </a:r>
          </a:p>
          <a:p>
            <a:pPr lvl="1"/>
            <a:r>
              <a:rPr lang="en-US" b="1" dirty="0"/>
              <a:t>Deterministic</a:t>
            </a:r>
            <a:r>
              <a:rPr lang="en-US" dirty="0"/>
              <a:t>, auditable reasoning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receives the task and domain constraints</a:t>
            </a:r>
          </a:p>
          <a:p>
            <a:pPr lvl="1"/>
            <a:r>
              <a:rPr lang="en-US" dirty="0"/>
              <a:t>Reasons using predefined rules or ontology</a:t>
            </a:r>
          </a:p>
          <a:p>
            <a:pPr lvl="1"/>
            <a:r>
              <a:rPr lang="en-US" dirty="0"/>
              <a:t>Applies logical transformations step by step</a:t>
            </a:r>
          </a:p>
          <a:p>
            <a:pPr lvl="1"/>
            <a:r>
              <a:rPr lang="en-US" dirty="0"/>
              <a:t>Derives a conclusion without tool calls or external feedback</a:t>
            </a:r>
          </a:p>
          <a:p>
            <a:pPr lvl="1"/>
            <a:r>
              <a:rPr lang="en-US" dirty="0"/>
              <a:t>Produces the final decision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Determinism: Same input yields the same reasoning path</a:t>
            </a:r>
          </a:p>
          <a:p>
            <a:pPr lvl="1"/>
            <a:r>
              <a:rPr lang="en-US" dirty="0"/>
              <a:t>Auditability: Clear rule-based justification for every decision</a:t>
            </a:r>
          </a:p>
          <a:p>
            <a:pPr lvl="1"/>
            <a:r>
              <a:rPr lang="en-US" dirty="0"/>
              <a:t>Safety: No dependence on external systems or tools</a:t>
            </a:r>
          </a:p>
          <a:p>
            <a:pPr lvl="1"/>
            <a:r>
              <a:rPr lang="en-US" dirty="0"/>
              <a:t>Compliance-ready: Ideal for regulated environments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781382AC-CB8C-A070-DCF0-E08E92AE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14190D-1004-A9F8-497E-9BA76F8277B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CABCD8-9F9F-6C06-7E94-062787BFDF47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1EE5B-873F-BC23-A17F-0273DD493C48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1CA3D-17C7-97DB-77D6-668BA8DE2458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7CBFF2AF-A211-E5A5-D7EE-D12E5A0F8CA6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Ontology (Rules)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EE29B2BF-627F-EE20-B37C-BEEC17D6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15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E7F3-AA61-D34F-B927-A52147F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4FDC0-B782-902B-8809-68A1A1D9D8EA}"/>
              </a:ext>
            </a:extLst>
          </p:cNvPr>
          <p:cNvSpPr/>
          <p:nvPr/>
        </p:nvSpPr>
        <p:spPr>
          <a:xfrm>
            <a:off x="5933130" y="103511"/>
            <a:ext cx="921380" cy="1940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39AE7-CA6A-B8FE-CC00-335B1C4D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Multi-agent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E7DF-B5D1-15EC-AF0B-770E765B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Multiple specialized agents collaborate to solve a single problem</a:t>
            </a:r>
          </a:p>
          <a:p>
            <a:pPr lvl="1"/>
            <a:r>
              <a:rPr lang="en-US" dirty="0"/>
              <a:t>Each agent has a </a:t>
            </a:r>
            <a:r>
              <a:rPr lang="en-US" b="1" dirty="0"/>
              <a:t>clear role</a:t>
            </a:r>
            <a:r>
              <a:rPr lang="en-US" dirty="0"/>
              <a:t>, </a:t>
            </a:r>
            <a:r>
              <a:rPr lang="en-US" b="1" dirty="0"/>
              <a:t>responsibility</a:t>
            </a:r>
            <a:r>
              <a:rPr lang="en-US" dirty="0"/>
              <a:t>, and </a:t>
            </a:r>
            <a:r>
              <a:rPr lang="en-US" b="1" dirty="0"/>
              <a:t>scope</a:t>
            </a:r>
          </a:p>
          <a:p>
            <a:pPr lvl="1"/>
            <a:r>
              <a:rPr lang="en-US" dirty="0"/>
              <a:t>Complex tasks are decomposed across agents instead of a single monolithic agent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User request is received by an orchestrator (or coordinator agent)</a:t>
            </a:r>
          </a:p>
          <a:p>
            <a:pPr lvl="1"/>
            <a:r>
              <a:rPr lang="en-US" dirty="0"/>
              <a:t>Task is decomposed into sub-tasks</a:t>
            </a:r>
          </a:p>
          <a:p>
            <a:pPr lvl="1"/>
            <a:r>
              <a:rPr lang="en-US" dirty="0"/>
              <a:t>Sub-tasks are assigned to specialized agents</a:t>
            </a:r>
          </a:p>
          <a:p>
            <a:pPr lvl="1"/>
            <a:r>
              <a:rPr lang="en-US" dirty="0"/>
              <a:t>Agents execute independently or sequentially</a:t>
            </a:r>
          </a:p>
          <a:p>
            <a:pPr lvl="1"/>
            <a:r>
              <a:rPr lang="en-US" dirty="0"/>
              <a:t>Outputs are aggregated and validated</a:t>
            </a:r>
          </a:p>
          <a:p>
            <a:pPr lvl="1"/>
            <a:r>
              <a:rPr lang="en-US" dirty="0"/>
              <a:t>Final result is produced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Specialization: Each agent focuses on what it does best</a:t>
            </a:r>
          </a:p>
          <a:p>
            <a:pPr lvl="1"/>
            <a:r>
              <a:rPr lang="en-US" dirty="0"/>
              <a:t>Scalability: Add or replace agents without redesigning the system</a:t>
            </a:r>
          </a:p>
          <a:p>
            <a:pPr lvl="1"/>
            <a:r>
              <a:rPr lang="en-US" dirty="0"/>
              <a:t>Parallelism: Agents can work concurrently for faster results</a:t>
            </a:r>
          </a:p>
          <a:p>
            <a:pPr lvl="1"/>
            <a:r>
              <a:rPr lang="en-US" dirty="0"/>
              <a:t>Robustness: Failure of one agent does not collapse the entire system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F1AAA476-CDB9-D5E7-54F7-6E69D082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207022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BB0007-BFD5-8BE6-FDFA-5CDE2E21F499}"/>
              </a:ext>
            </a:extLst>
          </p:cNvPr>
          <p:cNvSpPr/>
          <p:nvPr/>
        </p:nvSpPr>
        <p:spPr>
          <a:xfrm>
            <a:off x="3821194" y="4422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F99422-4357-4E54-3CF3-624C643CB43D}"/>
              </a:ext>
            </a:extLst>
          </p:cNvPr>
          <p:cNvSpPr/>
          <p:nvPr/>
        </p:nvSpPr>
        <p:spPr>
          <a:xfrm>
            <a:off x="5316551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91B5-801A-A79C-E983-306068512289}"/>
              </a:ext>
            </a:extLst>
          </p:cNvPr>
          <p:cNvSpPr/>
          <p:nvPr/>
        </p:nvSpPr>
        <p:spPr>
          <a:xfrm>
            <a:off x="6948952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F057EE37-BB50-6290-31E9-8241F533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7" y="343200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4F2B88B4-950A-C4BD-67A1-B24097D9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800881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BCA391B6-4504-3E98-117E-A26EC6D4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1378407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1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494439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 embeddings instead of Hugging Face/Chroma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and Vector Databases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B4F3B-E11E-BB50-4078-98305342320B}"/>
              </a:ext>
            </a:extLst>
          </p:cNvPr>
          <p:cNvSpPr txBox="1"/>
          <p:nvPr/>
        </p:nvSpPr>
        <p:spPr>
          <a:xfrm>
            <a:off x="7685148" y="1416971"/>
            <a:ext cx="366865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Sample c:\code\agenticai\.env file</a:t>
            </a:r>
          </a:p>
          <a:p>
            <a:endParaRPr lang="en-IN" dirty="0"/>
          </a:p>
          <a:p>
            <a:r>
              <a:rPr lang="en-IN" dirty="0"/>
              <a:t>OPENAI_API_KEY = “</a:t>
            </a:r>
            <a:r>
              <a:rPr lang="en-IN" dirty="0" err="1"/>
              <a:t>sk</a:t>
            </a:r>
            <a:r>
              <a:rPr lang="en-IN" dirty="0"/>
              <a:t>…”</a:t>
            </a:r>
          </a:p>
          <a:p>
            <a:r>
              <a:rPr lang="en-IN" dirty="0"/>
              <a:t>GOOGLE_API_KEY = “AI…”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2360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king		[4	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man		[3	3.5]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woman		[5	3]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orange		[4	-2.5]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Model Name</a:t>
                      </a:r>
                      <a:endParaRPr lang="en-GB" sz="14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89221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</a:t>
                      </a:r>
                      <a:r>
                        <a:rPr lang="en-US" b="1" dirty="0"/>
                        <a:t>vector database</a:t>
                      </a:r>
                      <a:r>
                        <a:rPr lang="en-US" dirty="0"/>
                        <a:t> (storage + similarity search) =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 = Librarian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17471"/>
              </p:ext>
            </p:extLst>
          </p:nvPr>
        </p:nvGraphicFramePr>
        <p:xfrm>
          <a:off x="743679" y="5123306"/>
          <a:ext cx="11080700" cy="164592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3079603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707927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Vector storage +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Retrieval + Prompt construction + LLM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</a:t>
                      </a:r>
                      <a:r>
                        <a:rPr lang="en-GB" dirty="0" err="1">
                          <a:solidFill>
                            <a:srgbClr val="FF0000"/>
                          </a:solidFill>
                        </a:rPr>
                        <a:t>QandA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BB82-429F-F341-18BD-E45F5A99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86648-7606-6752-430B-11EAC8A2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 System Design Techniques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3406-B68D-FDD3-CBDE-3BDAA550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9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75460</TotalTime>
  <Words>33588</Words>
  <Application>Microsoft Office PowerPoint</Application>
  <PresentationFormat>Widescreen</PresentationFormat>
  <Paragraphs>5160</Paragraphs>
  <Slides>288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288</vt:i4>
      </vt:variant>
    </vt:vector>
  </HeadingPairs>
  <TitlesOfParts>
    <vt:vector size="301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Before We Start</vt:lpstr>
      <vt:lpstr>FAQ/Important</vt:lpstr>
      <vt:lpstr>FAQ/Important</vt:lpstr>
      <vt:lpstr>FAQ/Important</vt:lpstr>
      <vt:lpstr>Setup</vt:lpstr>
      <vt:lpstr>Local Machine Setup</vt:lpstr>
      <vt:lpstr>Using LLMs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AI: Key Ideas</vt:lpstr>
      <vt:lpstr>Agentic AI Frameworks/Technologies</vt:lpstr>
      <vt:lpstr>Building an AI Agent</vt:lpstr>
      <vt:lpstr>Building an AI Agent</vt:lpstr>
      <vt:lpstr>Building an AI Agent</vt:lpstr>
      <vt:lpstr>Building an AI Agent</vt:lpstr>
      <vt:lpstr>Building an AI Agent</vt:lpstr>
      <vt:lpstr>Actually Building Our First AI Agent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Mult-Assistant Agent Step-by-Step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Tool Use Pattern</vt:lpstr>
      <vt:lpstr>Planning Pattern</vt:lpstr>
      <vt:lpstr>ReAct Pattern</vt:lpstr>
      <vt:lpstr>Reflection  Pattern</vt:lpstr>
      <vt:lpstr>ReAct Verus Reflection</vt:lpstr>
      <vt:lpstr>ReWOO Pattern</vt:lpstr>
      <vt:lpstr>Multi-agent Pattern</vt:lpstr>
      <vt:lpstr>PowerPoint Presentation</vt:lpstr>
      <vt:lpstr>Function (Tool) Calling Workflow</vt:lpstr>
      <vt:lpstr>Tool Workflow</vt:lpstr>
      <vt:lpstr>Function (Tool) Calling</vt:lpstr>
      <vt:lpstr>RAG and Vector Databases</vt:lpstr>
      <vt:lpstr>What is RAG?</vt:lpstr>
      <vt:lpstr>Agentic RAG</vt:lpstr>
      <vt:lpstr>Traditional Versus Agentic RAG: Code Differences</vt:lpstr>
      <vt:lpstr>Embedding and Vector</vt:lpstr>
      <vt:lpstr>2D Vector Embeddings Example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Effective Agent System Design Techniques</vt:lpstr>
      <vt:lpstr>Effective Agentic System Design Techniques</vt:lpstr>
      <vt:lpstr>Focussed system prompts and instructions for agents</vt:lpstr>
      <vt:lpstr>State spaces and environment modeling</vt:lpstr>
      <vt:lpstr>Agent memory architecture and context management</vt:lpstr>
      <vt:lpstr>Sequential and parallel processing</vt:lpstr>
      <vt:lpstr>Trust, Safety, Ethics</vt:lpstr>
      <vt:lpstr>Importance of Trust in AI</vt:lpstr>
      <vt:lpstr>Techniques for Establishing Trust</vt:lpstr>
      <vt:lpstr>Implementing Transparency and Explainability</vt:lpstr>
      <vt:lpstr>Handling Uncertainty and Bias</vt:lpstr>
      <vt:lpstr>Safety Considerations</vt:lpstr>
      <vt:lpstr>Ensuring Safe and Responsible AI</vt:lpstr>
      <vt:lpstr>Ethical Guidelines</vt:lpstr>
      <vt:lpstr>Prompt Engineering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3) LangGraph</vt:lpstr>
      <vt:lpstr>Evolution of Approaches to Work with LLMs</vt:lpstr>
      <vt:lpstr>Comparison of the Approaches</vt:lpstr>
      <vt:lpstr>LangChain, LangServe, LangSmith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Looping in LangGraph</vt:lpstr>
      <vt:lpstr>LangGraph Looping Patterns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563</cp:revision>
  <dcterms:created xsi:type="dcterms:W3CDTF">2025-07-21T11:47:41Z</dcterms:created>
  <dcterms:modified xsi:type="dcterms:W3CDTF">2026-01-23T01:28:19Z</dcterms:modified>
</cp:coreProperties>
</file>